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58"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49E660-8259-4D7F-B73B-816FE056012C}" type="datetimeFigureOut">
              <a:rPr lang="en-IN" smtClean="0"/>
              <a:t>29-04-2024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F6562-BD79-4797-8A94-1E78105CBD64}" type="slidenum">
              <a:rPr lang="en-IN" smtClean="0"/>
              <a:t>‹#›</a:t>
            </a:fld>
            <a:endParaRPr lang="en-IN"/>
          </a:p>
        </p:txBody>
      </p:sp>
    </p:spTree>
    <p:extLst>
      <p:ext uri="{BB962C8B-B14F-4D97-AF65-F5344CB8AC3E}">
        <p14:creationId xmlns:p14="http://schemas.microsoft.com/office/powerpoint/2010/main" val="232021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75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8.xml" /><Relationship Id="rId1" Type="http://schemas.openxmlformats.org/officeDocument/2006/relationships/slideLayout" Target="../slideLayouts/slideLayout12.xml" /><Relationship Id="rId6" Type="http://schemas.openxmlformats.org/officeDocument/2006/relationships/image" Target="../media/image8.svg" /><Relationship Id="rId5" Type="http://schemas.openxmlformats.org/officeDocument/2006/relationships/image" Target="../media/image7.png" /><Relationship Id="rId4" Type="http://schemas.openxmlformats.org/officeDocument/2006/relationships/image" Target="../media/image3.png" /></Relationships>
</file>

<file path=ppt/slides/_rels/slide11.xml.rels><?xml version="1.0" encoding="UTF-8" standalone="yes"?>
<Relationships xmlns="http://schemas.openxmlformats.org/package/2006/relationships"><Relationship Id="rId3" Type="http://schemas.openxmlformats.org/officeDocument/2006/relationships/image" Target="../media/image3.png" /><Relationship Id="rId7" Type="http://schemas.openxmlformats.org/officeDocument/2006/relationships/image" Target="../media/image8.svg" /><Relationship Id="rId2" Type="http://schemas.openxmlformats.org/officeDocument/2006/relationships/notesSlide" Target="../notesSlides/notesSlide9.xml" /><Relationship Id="rId1" Type="http://schemas.openxmlformats.org/officeDocument/2006/relationships/slideLayout" Target="../slideLayouts/slideLayout12.xml" /><Relationship Id="rId6" Type="http://schemas.openxmlformats.org/officeDocument/2006/relationships/image" Target="../media/image7.png" /><Relationship Id="rId5" Type="http://schemas.openxmlformats.org/officeDocument/2006/relationships/image" Target="../media/image10.svg" /><Relationship Id="rId4" Type="http://schemas.openxmlformats.org/officeDocument/2006/relationships/image" Target="../media/image9.png" /></Relationships>
</file>

<file path=ppt/slides/_rels/slide12.xml.rels><?xml version="1.0" encoding="UTF-8" standalone="yes"?>
<Relationships xmlns="http://schemas.openxmlformats.org/package/2006/relationships"><Relationship Id="rId3" Type="http://schemas.openxmlformats.org/officeDocument/2006/relationships/image" Target="../media/image10.svg" /><Relationship Id="rId2" Type="http://schemas.openxmlformats.org/officeDocument/2006/relationships/image" Target="../media/image9.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Layout" Target="../slideLayouts/slideLayout7.xml" /><Relationship Id="rId4" Type="http://schemas.openxmlformats.org/officeDocument/2006/relationships/image" Target="../media/image6.png" /></Relationships>
</file>

<file path=ppt/slides/_rels/slide3.xml.rels><?xml version="1.0" encoding="UTF-8" standalone="yes"?>
<Relationships xmlns="http://schemas.openxmlformats.org/package/2006/relationships"><Relationship Id="rId3" Type="http://schemas.openxmlformats.org/officeDocument/2006/relationships/image" Target="../media/image7.png" /><Relationship Id="rId7" Type="http://schemas.openxmlformats.org/officeDocument/2006/relationships/image" Target="../media/image10.sv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9.png" /><Relationship Id="rId5" Type="http://schemas.openxmlformats.org/officeDocument/2006/relationships/image" Target="../media/image3.png" /><Relationship Id="rId4" Type="http://schemas.openxmlformats.org/officeDocument/2006/relationships/image" Target="../media/image8.svg" /></Relationships>
</file>

<file path=ppt/slides/_rels/slide4.xml.rels><?xml version="1.0" encoding="UTF-8" standalone="yes"?>
<Relationships xmlns="http://schemas.openxmlformats.org/package/2006/relationships"><Relationship Id="rId8" Type="http://schemas.openxmlformats.org/officeDocument/2006/relationships/image" Target="../media/image10.svg" /><Relationship Id="rId3" Type="http://schemas.openxmlformats.org/officeDocument/2006/relationships/image" Target="../media/image11.png" /><Relationship Id="rId7" Type="http://schemas.openxmlformats.org/officeDocument/2006/relationships/image" Target="../media/image9.png" /><Relationship Id="rId2" Type="http://schemas.openxmlformats.org/officeDocument/2006/relationships/notesSlide" Target="../notesSlides/notesSlide2.xml" /><Relationship Id="rId1" Type="http://schemas.openxmlformats.org/officeDocument/2006/relationships/slideLayout" Target="../slideLayouts/slideLayout12.xml" /><Relationship Id="rId6" Type="http://schemas.openxmlformats.org/officeDocument/2006/relationships/image" Target="../media/image3.png" /><Relationship Id="rId5" Type="http://schemas.openxmlformats.org/officeDocument/2006/relationships/image" Target="../media/image13.png" /><Relationship Id="rId10" Type="http://schemas.openxmlformats.org/officeDocument/2006/relationships/image" Target="../media/image8.svg" /><Relationship Id="rId4" Type="http://schemas.openxmlformats.org/officeDocument/2006/relationships/image" Target="../media/image12.png" /><Relationship Id="rId9" Type="http://schemas.openxmlformats.org/officeDocument/2006/relationships/image" Target="../media/image7.png" /></Relationships>
</file>

<file path=ppt/slides/_rels/slide5.xml.rels><?xml version="1.0" encoding="UTF-8" standalone="yes"?>
<Relationships xmlns="http://schemas.openxmlformats.org/package/2006/relationships"><Relationship Id="rId3" Type="http://schemas.openxmlformats.org/officeDocument/2006/relationships/image" Target="../media/image14.png" /><Relationship Id="rId7"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12.xml" /><Relationship Id="rId6" Type="http://schemas.openxmlformats.org/officeDocument/2006/relationships/image" Target="../media/image16.png" /><Relationship Id="rId5" Type="http://schemas.openxmlformats.org/officeDocument/2006/relationships/image" Target="../media/image3.png" /><Relationship Id="rId4" Type="http://schemas.openxmlformats.org/officeDocument/2006/relationships/image" Target="../media/image15.png" /></Relationships>
</file>

<file path=ppt/slides/_rels/slide6.xml.rels><?xml version="1.0" encoding="UTF-8" standalone="yes"?>
<Relationships xmlns="http://schemas.openxmlformats.org/package/2006/relationships"><Relationship Id="rId3" Type="http://schemas.openxmlformats.org/officeDocument/2006/relationships/image" Target="../media/image17.png" /><Relationship Id="rId7" Type="http://schemas.openxmlformats.org/officeDocument/2006/relationships/image" Target="../media/image5.png" /><Relationship Id="rId2" Type="http://schemas.openxmlformats.org/officeDocument/2006/relationships/notesSlide" Target="../notesSlides/notesSlide4.xml" /><Relationship Id="rId1" Type="http://schemas.openxmlformats.org/officeDocument/2006/relationships/slideLayout" Target="../slideLayouts/slideLayout12.xml" /><Relationship Id="rId6" Type="http://schemas.openxmlformats.org/officeDocument/2006/relationships/image" Target="../media/image16.png" /><Relationship Id="rId5" Type="http://schemas.openxmlformats.org/officeDocument/2006/relationships/image" Target="../media/image3.png" /><Relationship Id="rId4" Type="http://schemas.openxmlformats.org/officeDocument/2006/relationships/image" Target="../media/image18.png" /></Relationships>
</file>

<file path=ppt/slides/_rels/slide7.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5.xml" /><Relationship Id="rId1" Type="http://schemas.openxmlformats.org/officeDocument/2006/relationships/slideLayout" Target="../slideLayouts/slideLayout12.xml" /></Relationships>
</file>

<file path=ppt/slides/_rels/slide8.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image" Target="../media/image20.png" /><Relationship Id="rId7" Type="http://schemas.openxmlformats.org/officeDocument/2006/relationships/image" Target="../media/image3.png" /><Relationship Id="rId2" Type="http://schemas.openxmlformats.org/officeDocument/2006/relationships/notesSlide" Target="../notesSlides/notesSlide6.xml" /><Relationship Id="rId1" Type="http://schemas.openxmlformats.org/officeDocument/2006/relationships/slideLayout" Target="../slideLayouts/slideLayout12.xml" /><Relationship Id="rId6" Type="http://schemas.openxmlformats.org/officeDocument/2006/relationships/image" Target="../media/image23.png" /><Relationship Id="rId11" Type="http://schemas.openxmlformats.org/officeDocument/2006/relationships/image" Target="../media/image8.svg" /><Relationship Id="rId5" Type="http://schemas.openxmlformats.org/officeDocument/2006/relationships/image" Target="../media/image22.png" /><Relationship Id="rId10" Type="http://schemas.openxmlformats.org/officeDocument/2006/relationships/image" Target="../media/image7.png" /><Relationship Id="rId4" Type="http://schemas.openxmlformats.org/officeDocument/2006/relationships/image" Target="../media/image21.png" /><Relationship Id="rId9" Type="http://schemas.openxmlformats.org/officeDocument/2006/relationships/image" Target="../media/image10.svg"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7" Type="http://schemas.openxmlformats.org/officeDocument/2006/relationships/image" Target="../media/image3.png" /><Relationship Id="rId2" Type="http://schemas.openxmlformats.org/officeDocument/2006/relationships/notesSlide" Target="../notesSlides/notesSlide7.xml" /><Relationship Id="rId1" Type="http://schemas.openxmlformats.org/officeDocument/2006/relationships/slideLayout" Target="../slideLayouts/slideLayout12.xml" /><Relationship Id="rId6" Type="http://schemas.openxmlformats.org/officeDocument/2006/relationships/image" Target="../media/image10.svg" /><Relationship Id="rId5" Type="http://schemas.openxmlformats.org/officeDocument/2006/relationships/image" Target="../media/image9.png" /><Relationship Id="rId4" Type="http://schemas.openxmlformats.org/officeDocument/2006/relationships/image" Target="../media/image8.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752600" y="3375138"/>
            <a:ext cx="9791700" cy="1384995"/>
          </a:xfrm>
          <a:prstGeom prst="rect">
            <a:avLst/>
          </a:prstGeom>
        </p:spPr>
        <p:txBody>
          <a:bodyPr wrap="square" lIns="0" tIns="0" rIns="0" bIns="0" rtlCol="0" anchor="t">
            <a:spAutoFit/>
          </a:bodyPr>
          <a:lstStyle/>
          <a:p>
            <a:pPr>
              <a:lnSpc>
                <a:spcPts val="11926"/>
              </a:lnSpc>
            </a:pPr>
            <a:r>
              <a:rPr lang="en-US" sz="8000" b="1" dirty="0">
                <a:solidFill>
                  <a:srgbClr val="004AAD"/>
                </a:solidFill>
                <a:latin typeface="Times New Roman" panose="02020603050405020304" pitchFamily="18" charset="0"/>
                <a:cs typeface="Times New Roman" panose="02020603050405020304" pitchFamily="18" charset="0"/>
              </a:rPr>
              <a:t>Campus Craving</a:t>
            </a:r>
          </a:p>
        </p:txBody>
      </p:sp>
      <p:pic>
        <p:nvPicPr>
          <p:cNvPr id="11" name="Picture 10">
            <a:extLst>
              <a:ext uri="{FF2B5EF4-FFF2-40B4-BE49-F238E27FC236}">
                <a16:creationId xmlns:a16="http://schemas.microsoft.com/office/drawing/2014/main" id="{D1ACBF7D-BAD4-5DBC-1E06-DF1BC8B60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 y="69370"/>
            <a:ext cx="4186238" cy="1340330"/>
          </a:xfrm>
          <a:prstGeom prst="rect">
            <a:avLst/>
          </a:prstGeom>
        </p:spPr>
      </p:pic>
      <p:sp>
        <p:nvSpPr>
          <p:cNvPr id="12" name="TextBox 11">
            <a:extLst>
              <a:ext uri="{FF2B5EF4-FFF2-40B4-BE49-F238E27FC236}">
                <a16:creationId xmlns:a16="http://schemas.microsoft.com/office/drawing/2014/main" id="{92B2EA5D-82EB-BB95-B24F-46F54D7E6D6B}"/>
              </a:ext>
            </a:extLst>
          </p:cNvPr>
          <p:cNvSpPr txBox="1"/>
          <p:nvPr/>
        </p:nvSpPr>
        <p:spPr>
          <a:xfrm>
            <a:off x="3733800" y="5143500"/>
            <a:ext cx="3520516" cy="2985433"/>
          </a:xfrm>
          <a:prstGeom prst="rect">
            <a:avLst/>
          </a:prstGeom>
          <a:noFill/>
        </p:spPr>
        <p:txBody>
          <a:bodyPr wrap="none" rtlCol="0">
            <a:spAutoFit/>
          </a:bodyPr>
          <a:lstStyle/>
          <a:p>
            <a:pPr algn="ctr"/>
            <a:r>
              <a:rPr lang="en-IN" sz="3000" dirty="0">
                <a:latin typeface="Times New Roman" panose="02020603050405020304" pitchFamily="18" charset="0"/>
                <a:cs typeface="Times New Roman" panose="02020603050405020304" pitchFamily="18" charset="0"/>
              </a:rPr>
              <a:t>Presented By: </a:t>
            </a:r>
          </a:p>
          <a:p>
            <a:pPr algn="ctr"/>
            <a:r>
              <a:rPr lang="en-IN" sz="3000" dirty="0">
                <a:latin typeface="Times New Roman" panose="02020603050405020304" pitchFamily="18" charset="0"/>
                <a:cs typeface="Times New Roman" panose="02020603050405020304" pitchFamily="18" charset="0"/>
              </a:rPr>
              <a:t>Prince Kumar Mishra</a:t>
            </a:r>
          </a:p>
          <a:p>
            <a:pPr algn="ctr"/>
            <a:r>
              <a:rPr lang="en-IN" sz="3000" dirty="0" err="1">
                <a:latin typeface="Times New Roman" panose="02020603050405020304" pitchFamily="18" charset="0"/>
                <a:cs typeface="Times New Roman" panose="02020603050405020304" pitchFamily="18" charset="0"/>
              </a:rPr>
              <a:t>Purwa</a:t>
            </a:r>
            <a:endParaRPr lang="en-IN" sz="3000" dirty="0">
              <a:latin typeface="Times New Roman" panose="02020603050405020304" pitchFamily="18" charset="0"/>
              <a:cs typeface="Times New Roman" panose="02020603050405020304" pitchFamily="18" charset="0"/>
            </a:endParaRPr>
          </a:p>
          <a:p>
            <a:pPr algn="ctr"/>
            <a:r>
              <a:rPr lang="en-IN" sz="3000" dirty="0">
                <a:latin typeface="Times New Roman" panose="02020603050405020304" pitchFamily="18" charset="0"/>
                <a:cs typeface="Times New Roman" panose="02020603050405020304" pitchFamily="18" charset="0"/>
              </a:rPr>
              <a:t>Harshit Raj</a:t>
            </a:r>
          </a:p>
          <a:p>
            <a:pPr algn="ctr"/>
            <a:r>
              <a:rPr lang="en-IN" sz="3000" dirty="0" err="1">
                <a:latin typeface="Times New Roman" panose="02020603050405020304" pitchFamily="18" charset="0"/>
                <a:cs typeface="Times New Roman" panose="02020603050405020304" pitchFamily="18" charset="0"/>
              </a:rPr>
              <a:t>Garv</a:t>
            </a:r>
            <a:r>
              <a:rPr lang="en-IN" sz="3000" dirty="0">
                <a:latin typeface="Times New Roman" panose="02020603050405020304" pitchFamily="18" charset="0"/>
                <a:cs typeface="Times New Roman" panose="02020603050405020304" pitchFamily="18" charset="0"/>
              </a:rPr>
              <a:t> Gupta</a:t>
            </a:r>
          </a:p>
          <a:p>
            <a:pPr algn="ctr"/>
            <a:endParaRPr lang="en-IN" sz="3000" dirty="0">
              <a:latin typeface="Times New Roman" panose="02020603050405020304" pitchFamily="18" charset="0"/>
              <a:cs typeface="Times New Roman" panose="02020603050405020304" pitchFamily="18" charset="0"/>
            </a:endParaRPr>
          </a:p>
          <a:p>
            <a:pPr algn="ctr"/>
            <a:endParaRPr lang="en-IN" sz="800" dirty="0">
              <a:latin typeface="Times New Roman" panose="02020603050405020304" pitchFamily="18" charset="0"/>
              <a:cs typeface="Times New Roman" panose="02020603050405020304" pitchFamily="18" charset="0"/>
            </a:endParaRPr>
          </a:p>
        </p:txBody>
      </p:sp>
      <p:pic>
        <p:nvPicPr>
          <p:cNvPr id="7" name="Image 0" descr="preencoded.png">
            <a:extLst>
              <a:ext uri="{FF2B5EF4-FFF2-40B4-BE49-F238E27FC236}">
                <a16:creationId xmlns:a16="http://schemas.microsoft.com/office/drawing/2014/main" id="{7E64808D-F4B6-A49C-F39E-C62121897873}"/>
              </a:ext>
            </a:extLst>
          </p:cNvPr>
          <p:cNvPicPr>
            <a:picLocks noChangeAspect="1"/>
          </p:cNvPicPr>
          <p:nvPr/>
        </p:nvPicPr>
        <p:blipFill>
          <a:blip r:embed="rId5"/>
          <a:stretch>
            <a:fillRect/>
          </a:stretch>
        </p:blipFill>
        <p:spPr>
          <a:xfrm>
            <a:off x="9753600" y="0"/>
            <a:ext cx="8503920" cy="1028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2830">
        <p:split orient="vert"/>
      </p:transition>
    </mc:Choice>
    <mc:Fallback xmlns="">
      <p:transition spd="slow" advTm="283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50738C"/>
          </a:solidFill>
          <a:ln/>
        </p:spPr>
      </p:sp>
      <p:sp>
        <p:nvSpPr>
          <p:cNvPr id="3" name="Shape 1"/>
          <p:cNvSpPr/>
          <p:nvPr/>
        </p:nvSpPr>
        <p:spPr>
          <a:xfrm>
            <a:off x="4762" y="0"/>
            <a:ext cx="18288000" cy="10287000"/>
          </a:xfrm>
          <a:prstGeom prst="rect">
            <a:avLst/>
          </a:prstGeom>
          <a:solidFill>
            <a:srgbClr val="FFFCF5"/>
          </a:solidFill>
          <a:ln/>
        </p:spPr>
      </p:sp>
      <p:sp>
        <p:nvSpPr>
          <p:cNvPr id="5" name="Text 2"/>
          <p:cNvSpPr/>
          <p:nvPr/>
        </p:nvSpPr>
        <p:spPr>
          <a:xfrm>
            <a:off x="848469" y="1400846"/>
            <a:ext cx="9747349" cy="2902595"/>
          </a:xfrm>
          <a:prstGeom prst="rect">
            <a:avLst/>
          </a:prstGeom>
          <a:noFill/>
          <a:ln/>
        </p:spPr>
        <p:txBody>
          <a:bodyPr wrap="square" rtlCol="0" anchor="t"/>
          <a:lstStyle/>
          <a:p>
            <a:pPr>
              <a:lnSpc>
                <a:spcPts val="7619"/>
              </a:lnSpc>
            </a:pPr>
            <a:r>
              <a:rPr lang="en-US" sz="5000" b="1" dirty="0">
                <a:solidFill>
                  <a:srgbClr val="2B4150"/>
                </a:solidFill>
                <a:latin typeface="Times New Roman" panose="02020603050405020304" pitchFamily="18" charset="0"/>
                <a:ea typeface="Source Sans Pro" pitchFamily="34" charset="-122"/>
                <a:cs typeface="Times New Roman" panose="02020603050405020304" pitchFamily="18" charset="0"/>
              </a:rPr>
              <a:t>Objective:</a:t>
            </a:r>
            <a:endParaRPr lang="en-US" sz="5000" dirty="0">
              <a:latin typeface="Times New Roman" panose="02020603050405020304" pitchFamily="18" charset="0"/>
              <a:cs typeface="Times New Roman" panose="02020603050405020304" pitchFamily="18" charset="0"/>
            </a:endParaRPr>
          </a:p>
        </p:txBody>
      </p:sp>
      <p:sp>
        <p:nvSpPr>
          <p:cNvPr id="7" name="Text 4"/>
          <p:cNvSpPr/>
          <p:nvPr/>
        </p:nvSpPr>
        <p:spPr>
          <a:xfrm>
            <a:off x="836563" y="2953456"/>
            <a:ext cx="9747349" cy="717948"/>
          </a:xfrm>
          <a:prstGeom prst="rect">
            <a:avLst/>
          </a:prstGeom>
          <a:noFill/>
          <a:ln/>
        </p:spPr>
        <p:txBody>
          <a:bodyPr wrap="square" rtlCol="0" anchor="t"/>
          <a:lstStyle/>
          <a:p>
            <a:pPr>
              <a:lnSpc>
                <a:spcPts val="2826"/>
              </a:lnSpc>
            </a:pPr>
            <a:r>
              <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rPr>
              <a:t>Our objective is to provide a seamless and efficient food delivery service to students on campus, ensuring they have access to delicious meals wherever they are. We aim to:</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1195536" y="4610100"/>
            <a:ext cx="9388376" cy="358974"/>
          </a:xfrm>
          <a:prstGeom prst="rect">
            <a:avLst/>
          </a:prstGeom>
          <a:noFill/>
          <a:ln/>
        </p:spPr>
        <p:txBody>
          <a:bodyPr wrap="none" rtlCol="0" anchor="t"/>
          <a:lstStyle/>
          <a:p>
            <a:pPr marL="428625" indent="-428625">
              <a:lnSpc>
                <a:spcPts val="2826"/>
              </a:lnSpc>
              <a:buSzPct val="100000"/>
              <a:buChar char="•"/>
            </a:pPr>
            <a:r>
              <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rPr>
              <a:t>Partner with local restaurants and eateries to offer a diverse menu selection.</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1195536" y="5058816"/>
            <a:ext cx="9388376" cy="358974"/>
          </a:xfrm>
          <a:prstGeom prst="rect">
            <a:avLst/>
          </a:prstGeom>
          <a:noFill/>
          <a:ln/>
        </p:spPr>
        <p:txBody>
          <a:bodyPr wrap="none" rtlCol="0" anchor="t"/>
          <a:lstStyle/>
          <a:p>
            <a:pPr marL="428625" indent="-428625">
              <a:lnSpc>
                <a:spcPts val="2826"/>
              </a:lnSpc>
              <a:buSzPct val="100000"/>
              <a:buChar char="•"/>
            </a:pPr>
            <a:r>
              <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rPr>
              <a:t>Implement a user-friendly mobile app for easy ordering and tracking.</a:t>
            </a:r>
            <a:endParaRPr lang="en-US" sz="2400" dirty="0">
              <a:latin typeface="Times New Roman" panose="02020603050405020304" pitchFamily="18" charset="0"/>
              <a:cs typeface="Times New Roman" panose="02020603050405020304" pitchFamily="18" charset="0"/>
            </a:endParaRPr>
          </a:p>
        </p:txBody>
      </p:sp>
      <p:sp>
        <p:nvSpPr>
          <p:cNvPr id="10" name="Text 7"/>
          <p:cNvSpPr/>
          <p:nvPr/>
        </p:nvSpPr>
        <p:spPr>
          <a:xfrm>
            <a:off x="1195536" y="5507534"/>
            <a:ext cx="9388376" cy="358974"/>
          </a:xfrm>
          <a:prstGeom prst="rect">
            <a:avLst/>
          </a:prstGeom>
          <a:noFill/>
          <a:ln/>
        </p:spPr>
        <p:txBody>
          <a:bodyPr wrap="none" rtlCol="0" anchor="t"/>
          <a:lstStyle/>
          <a:p>
            <a:pPr marL="428625" indent="-428625">
              <a:lnSpc>
                <a:spcPts val="2826"/>
              </a:lnSpc>
              <a:buSzPct val="100000"/>
              <a:buChar char="•"/>
            </a:pPr>
            <a:r>
              <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rPr>
              <a:t>Deliver meals in a timely manner, ensuring freshness and quality.</a:t>
            </a:r>
            <a:endParaRPr lang="en-US" sz="2400" dirty="0">
              <a:latin typeface="Times New Roman" panose="02020603050405020304" pitchFamily="18" charset="0"/>
              <a:cs typeface="Times New Roman" panose="02020603050405020304" pitchFamily="18" charset="0"/>
            </a:endParaRPr>
          </a:p>
        </p:txBody>
      </p:sp>
      <p:sp>
        <p:nvSpPr>
          <p:cNvPr id="11" name="Text 8"/>
          <p:cNvSpPr/>
          <p:nvPr/>
        </p:nvSpPr>
        <p:spPr>
          <a:xfrm>
            <a:off x="1195536" y="5956250"/>
            <a:ext cx="9388376" cy="358974"/>
          </a:xfrm>
          <a:prstGeom prst="rect">
            <a:avLst/>
          </a:prstGeom>
          <a:noFill/>
          <a:ln/>
        </p:spPr>
        <p:txBody>
          <a:bodyPr wrap="none" rtlCol="0" anchor="t"/>
          <a:lstStyle/>
          <a:p>
            <a:pPr marL="428625" indent="-428625">
              <a:lnSpc>
                <a:spcPts val="2826"/>
              </a:lnSpc>
              <a:buSzPct val="100000"/>
              <a:buChar char="•"/>
            </a:pPr>
            <a:r>
              <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rPr>
              <a:t>Provide affordable pricing options to accommodate different budgets.</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1195536" y="6404967"/>
            <a:ext cx="9388376" cy="358974"/>
          </a:xfrm>
          <a:prstGeom prst="rect">
            <a:avLst/>
          </a:prstGeom>
          <a:noFill/>
          <a:ln/>
        </p:spPr>
        <p:txBody>
          <a:bodyPr wrap="none" rtlCol="0" anchor="t"/>
          <a:lstStyle/>
          <a:p>
            <a:pPr marL="428625" indent="-428625">
              <a:lnSpc>
                <a:spcPts val="2826"/>
              </a:lnSpc>
              <a:buSzPct val="100000"/>
              <a:buChar char="•"/>
            </a:pPr>
            <a:r>
              <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rPr>
              <a:t>Offer personalized recommendations based on dietary preferences and restrictions.</a:t>
            </a:r>
            <a:endParaRPr lang="en-US" sz="2400" dirty="0">
              <a:latin typeface="Times New Roman" panose="02020603050405020304" pitchFamily="18" charset="0"/>
              <a:cs typeface="Times New Roman" panose="02020603050405020304" pitchFamily="18" charset="0"/>
            </a:endParaRPr>
          </a:p>
        </p:txBody>
      </p:sp>
      <p:sp>
        <p:nvSpPr>
          <p:cNvPr id="13" name="Shape 10"/>
          <p:cNvSpPr/>
          <p:nvPr/>
        </p:nvSpPr>
        <p:spPr>
          <a:xfrm>
            <a:off x="841326" y="8756749"/>
            <a:ext cx="358974" cy="358974"/>
          </a:xfrm>
          <a:prstGeom prst="roundRect">
            <a:avLst>
              <a:gd name="adj" fmla="val 31837584"/>
            </a:avLst>
          </a:prstGeom>
          <a:noFill/>
          <a:ln w="7620">
            <a:solidFill>
              <a:srgbClr val="FFFFFF"/>
            </a:solidFill>
            <a:prstDash val="solid"/>
          </a:ln>
        </p:spPr>
      </p:sp>
      <p:pic>
        <p:nvPicPr>
          <p:cNvPr id="18" name="Picture 17">
            <a:extLst>
              <a:ext uri="{FF2B5EF4-FFF2-40B4-BE49-F238E27FC236}">
                <a16:creationId xmlns:a16="http://schemas.microsoft.com/office/drawing/2014/main" id="{11511D38-8E76-3F2A-7472-18C80B4BD211}"/>
              </a:ext>
            </a:extLst>
          </p:cNvPr>
          <p:cNvPicPr>
            <a:picLocks noChangeAspect="1"/>
          </p:cNvPicPr>
          <p:nvPr/>
        </p:nvPicPr>
        <p:blipFill>
          <a:blip r:embed="rId3"/>
          <a:stretch>
            <a:fillRect/>
          </a:stretch>
        </p:blipFill>
        <p:spPr>
          <a:xfrm>
            <a:off x="12649200" y="0"/>
            <a:ext cx="5662613" cy="10287000"/>
          </a:xfrm>
          <a:prstGeom prst="rect">
            <a:avLst/>
          </a:prstGeom>
        </p:spPr>
      </p:pic>
      <p:pic>
        <p:nvPicPr>
          <p:cNvPr id="19" name="Picture 18">
            <a:extLst>
              <a:ext uri="{FF2B5EF4-FFF2-40B4-BE49-F238E27FC236}">
                <a16:creationId xmlns:a16="http://schemas.microsoft.com/office/drawing/2014/main" id="{A51ED2B7-3A4D-F287-B08A-EEC05E7F8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 y="69370"/>
            <a:ext cx="4186238" cy="1340330"/>
          </a:xfrm>
          <a:prstGeom prst="rect">
            <a:avLst/>
          </a:prstGeom>
        </p:spPr>
      </p:pic>
      <p:sp>
        <p:nvSpPr>
          <p:cNvPr id="20" name="Freeform 2">
            <a:extLst>
              <a:ext uri="{FF2B5EF4-FFF2-40B4-BE49-F238E27FC236}">
                <a16:creationId xmlns:a16="http://schemas.microsoft.com/office/drawing/2014/main" id="{2B781501-73B4-3B2A-7D77-910C6CE2D220}"/>
              </a:ext>
            </a:extLst>
          </p:cNvPr>
          <p:cNvSpPr/>
          <p:nvPr/>
        </p:nvSpPr>
        <p:spPr>
          <a:xfrm rot="-2085749">
            <a:off x="-8925273" y="6581428"/>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5">
              <a:alphaModFix amt="40000"/>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50738C"/>
          </a:solidFill>
          <a:ln/>
        </p:spPr>
      </p:sp>
      <p:sp>
        <p:nvSpPr>
          <p:cNvPr id="3" name="Shape 1"/>
          <p:cNvSpPr/>
          <p:nvPr/>
        </p:nvSpPr>
        <p:spPr>
          <a:xfrm>
            <a:off x="0" y="0"/>
            <a:ext cx="18288000" cy="10287000"/>
          </a:xfrm>
          <a:prstGeom prst="rect">
            <a:avLst/>
          </a:prstGeom>
          <a:solidFill>
            <a:srgbClr val="FFFCF5"/>
          </a:solidFill>
          <a:ln/>
        </p:spPr>
      </p:sp>
      <p:sp>
        <p:nvSpPr>
          <p:cNvPr id="4" name="Text 2"/>
          <p:cNvSpPr/>
          <p:nvPr/>
        </p:nvSpPr>
        <p:spPr>
          <a:xfrm>
            <a:off x="2547491" y="2998143"/>
            <a:ext cx="12181880" cy="867966"/>
          </a:xfrm>
          <a:prstGeom prst="rect">
            <a:avLst/>
          </a:prstGeom>
          <a:noFill/>
          <a:ln/>
        </p:spPr>
        <p:txBody>
          <a:bodyPr wrap="none" rtlCol="0" anchor="t"/>
          <a:lstStyle/>
          <a:p>
            <a:pPr>
              <a:lnSpc>
                <a:spcPts val="6835"/>
              </a:lnSpc>
            </a:pPr>
            <a:r>
              <a:rPr lang="en-US" sz="5000" b="1">
                <a:solidFill>
                  <a:srgbClr val="124E73"/>
                </a:solidFill>
                <a:latin typeface="Times New Roman" panose="02020603050405020304" pitchFamily="18" charset="0"/>
                <a:ea typeface="MuseoModerno" pitchFamily="34" charset="-122"/>
                <a:cs typeface="Times New Roman" panose="02020603050405020304" pitchFamily="18" charset="0"/>
              </a:rPr>
              <a:t>Conclusion and Future </a:t>
            </a:r>
            <a:r>
              <a:rPr lang="en-US" sz="5000" b="1" dirty="0">
                <a:solidFill>
                  <a:srgbClr val="124E73"/>
                </a:solidFill>
                <a:latin typeface="Times New Roman" panose="02020603050405020304" pitchFamily="18" charset="0"/>
                <a:ea typeface="MuseoModerno" pitchFamily="34" charset="-122"/>
                <a:cs typeface="Times New Roman" panose="02020603050405020304" pitchFamily="18" charset="0"/>
              </a:rPr>
              <a:t>Plans</a:t>
            </a:r>
            <a:endParaRPr lang="en-US" sz="5000" b="1" dirty="0">
              <a:latin typeface="Times New Roman" panose="02020603050405020304" pitchFamily="18" charset="0"/>
              <a:cs typeface="Times New Roman" panose="02020603050405020304" pitchFamily="18" charset="0"/>
            </a:endParaRPr>
          </a:p>
        </p:txBody>
      </p:sp>
      <p:sp>
        <p:nvSpPr>
          <p:cNvPr id="5" name="Text 3"/>
          <p:cNvSpPr/>
          <p:nvPr/>
        </p:nvSpPr>
        <p:spPr>
          <a:xfrm>
            <a:off x="2547492" y="4560392"/>
            <a:ext cx="3945434" cy="867966"/>
          </a:xfrm>
          <a:prstGeom prst="rect">
            <a:avLst/>
          </a:prstGeom>
          <a:noFill/>
          <a:ln/>
        </p:spPr>
        <p:txBody>
          <a:bodyPr wrap="square" rtlCol="0" anchor="t"/>
          <a:lstStyle/>
          <a:p>
            <a:pPr>
              <a:lnSpc>
                <a:spcPts val="3417"/>
              </a:lnSpc>
            </a:pPr>
            <a:r>
              <a:rPr lang="en-US" sz="2400" b="1" dirty="0">
                <a:solidFill>
                  <a:srgbClr val="124E73"/>
                </a:solidFill>
                <a:latin typeface="Times New Roman" panose="02020603050405020304" pitchFamily="18" charset="0"/>
                <a:ea typeface="MuseoModerno" pitchFamily="34" charset="-122"/>
                <a:cs typeface="Times New Roman" panose="02020603050405020304" pitchFamily="18" charset="0"/>
              </a:rPr>
              <a:t>Expand to More Campuses</a:t>
            </a:r>
            <a:endParaRPr lang="en-US" sz="2400" b="1" dirty="0">
              <a:latin typeface="Times New Roman" panose="02020603050405020304" pitchFamily="18" charset="0"/>
              <a:cs typeface="Times New Roman" panose="02020603050405020304" pitchFamily="18" charset="0"/>
            </a:endParaRPr>
          </a:p>
        </p:txBody>
      </p:sp>
      <p:sp>
        <p:nvSpPr>
          <p:cNvPr id="6" name="Text 4"/>
          <p:cNvSpPr/>
          <p:nvPr/>
        </p:nvSpPr>
        <p:spPr>
          <a:xfrm>
            <a:off x="2547492" y="5706071"/>
            <a:ext cx="3945434" cy="1332756"/>
          </a:xfrm>
          <a:prstGeom prst="rect">
            <a:avLst/>
          </a:prstGeom>
          <a:noFill/>
          <a:ln/>
        </p:spPr>
        <p:txBody>
          <a:bodyPr wrap="square" rtlCol="0" anchor="t"/>
          <a:lstStyle/>
          <a:p>
            <a:pPr>
              <a:lnSpc>
                <a:spcPts val="3499"/>
              </a:lnSpc>
            </a:pPr>
            <a:r>
              <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rPr>
              <a:t>Bring campusCraving to universities nationwide, catering to diverse student preferences.</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7179916" y="4560392"/>
            <a:ext cx="3945434" cy="867966"/>
          </a:xfrm>
          <a:prstGeom prst="rect">
            <a:avLst/>
          </a:prstGeom>
          <a:noFill/>
          <a:ln/>
        </p:spPr>
        <p:txBody>
          <a:bodyPr wrap="square" rtlCol="0" anchor="t"/>
          <a:lstStyle/>
          <a:p>
            <a:pPr>
              <a:lnSpc>
                <a:spcPts val="3417"/>
              </a:lnSpc>
            </a:pPr>
            <a:r>
              <a:rPr lang="en-US" sz="2400" b="1" dirty="0">
                <a:solidFill>
                  <a:srgbClr val="124E73"/>
                </a:solidFill>
                <a:latin typeface="Times New Roman" panose="02020603050405020304" pitchFamily="18" charset="0"/>
                <a:ea typeface="MuseoModerno" pitchFamily="34" charset="-122"/>
                <a:cs typeface="Times New Roman" panose="02020603050405020304" pitchFamily="18" charset="0"/>
              </a:rPr>
              <a:t>Enhance Delivery Options</a:t>
            </a:r>
            <a:endParaRPr lang="en-US" sz="2400" b="1" dirty="0">
              <a:latin typeface="Times New Roman" panose="02020603050405020304" pitchFamily="18" charset="0"/>
              <a:cs typeface="Times New Roman" panose="02020603050405020304" pitchFamily="18" charset="0"/>
            </a:endParaRPr>
          </a:p>
        </p:txBody>
      </p:sp>
      <p:sp>
        <p:nvSpPr>
          <p:cNvPr id="8" name="Text 6"/>
          <p:cNvSpPr/>
          <p:nvPr/>
        </p:nvSpPr>
        <p:spPr>
          <a:xfrm>
            <a:off x="7179916" y="5706071"/>
            <a:ext cx="3945434" cy="888504"/>
          </a:xfrm>
          <a:prstGeom prst="rect">
            <a:avLst/>
          </a:prstGeom>
          <a:noFill/>
          <a:ln/>
        </p:spPr>
        <p:txBody>
          <a:bodyPr wrap="square" rtlCol="0" anchor="t"/>
          <a:lstStyle/>
          <a:p>
            <a:pPr>
              <a:lnSpc>
                <a:spcPts val="3499"/>
              </a:lnSpc>
            </a:pPr>
            <a:r>
              <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rPr>
              <a:t>Offer faster, more flexible delivery times to meet student schedules.</a:t>
            </a:r>
            <a:endParaRPr lang="en-US" sz="2400" dirty="0">
              <a:latin typeface="Times New Roman" panose="02020603050405020304" pitchFamily="18" charset="0"/>
              <a:cs typeface="Times New Roman" panose="02020603050405020304" pitchFamily="18" charset="0"/>
            </a:endParaRPr>
          </a:p>
        </p:txBody>
      </p:sp>
      <p:sp>
        <p:nvSpPr>
          <p:cNvPr id="9" name="Text 7"/>
          <p:cNvSpPr/>
          <p:nvPr/>
        </p:nvSpPr>
        <p:spPr>
          <a:xfrm>
            <a:off x="11812341" y="4560392"/>
            <a:ext cx="3945434" cy="867966"/>
          </a:xfrm>
          <a:prstGeom prst="rect">
            <a:avLst/>
          </a:prstGeom>
          <a:noFill/>
          <a:ln/>
        </p:spPr>
        <p:txBody>
          <a:bodyPr wrap="square" rtlCol="0" anchor="t"/>
          <a:lstStyle/>
          <a:p>
            <a:pPr>
              <a:lnSpc>
                <a:spcPts val="3417"/>
              </a:lnSpc>
            </a:pPr>
            <a:r>
              <a:rPr lang="en-US" sz="2400" b="1" dirty="0">
                <a:solidFill>
                  <a:srgbClr val="124E73"/>
                </a:solidFill>
                <a:latin typeface="Times New Roman" panose="02020603050405020304" pitchFamily="18" charset="0"/>
                <a:ea typeface="MuseoModerno" pitchFamily="34" charset="-122"/>
                <a:cs typeface="Times New Roman" panose="02020603050405020304" pitchFamily="18" charset="0"/>
              </a:rPr>
              <a:t>Partnerships and Integrations</a:t>
            </a:r>
            <a:endParaRPr lang="en-US" sz="2400" b="1" dirty="0">
              <a:latin typeface="Times New Roman" panose="02020603050405020304" pitchFamily="18" charset="0"/>
              <a:cs typeface="Times New Roman" panose="02020603050405020304" pitchFamily="18" charset="0"/>
            </a:endParaRPr>
          </a:p>
        </p:txBody>
      </p:sp>
      <p:sp>
        <p:nvSpPr>
          <p:cNvPr id="10" name="Text 8"/>
          <p:cNvSpPr/>
          <p:nvPr/>
        </p:nvSpPr>
        <p:spPr>
          <a:xfrm>
            <a:off x="11812341" y="5706071"/>
            <a:ext cx="3945434" cy="1332756"/>
          </a:xfrm>
          <a:prstGeom prst="rect">
            <a:avLst/>
          </a:prstGeom>
          <a:noFill/>
          <a:ln/>
        </p:spPr>
        <p:txBody>
          <a:bodyPr wrap="square" rtlCol="0" anchor="t"/>
          <a:lstStyle/>
          <a:p>
            <a:pPr>
              <a:lnSpc>
                <a:spcPts val="3499"/>
              </a:lnSpc>
            </a:pPr>
            <a:r>
              <a:rPr lang="en-US" sz="2400" dirty="0">
                <a:solidFill>
                  <a:srgbClr val="2B4150"/>
                </a:solidFill>
                <a:latin typeface="Times New Roman" panose="02020603050405020304" pitchFamily="18" charset="0"/>
                <a:ea typeface="Source Sans Pro" pitchFamily="34" charset="-122"/>
                <a:cs typeface="Times New Roman" panose="02020603050405020304" pitchFamily="18" charset="0"/>
              </a:rPr>
              <a:t>Collaborate with campus dining halls and student organizations for seamless experiences.</a:t>
            </a:r>
            <a:endParaRPr lang="en-US" sz="24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80BD49F2-3BFA-8441-70DC-99FA417E8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9370"/>
            <a:ext cx="4186238" cy="1340330"/>
          </a:xfrm>
          <a:prstGeom prst="rect">
            <a:avLst/>
          </a:prstGeom>
        </p:spPr>
      </p:pic>
      <p:sp>
        <p:nvSpPr>
          <p:cNvPr id="12" name="Freeform 8">
            <a:extLst>
              <a:ext uri="{FF2B5EF4-FFF2-40B4-BE49-F238E27FC236}">
                <a16:creationId xmlns:a16="http://schemas.microsoft.com/office/drawing/2014/main" id="{DEA16288-DEB9-9823-B45B-755EF0303A85}"/>
              </a:ext>
            </a:extLst>
          </p:cNvPr>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13" name="Freeform 2">
            <a:extLst>
              <a:ext uri="{FF2B5EF4-FFF2-40B4-BE49-F238E27FC236}">
                <a16:creationId xmlns:a16="http://schemas.microsoft.com/office/drawing/2014/main" id="{AF63AB77-97C1-AB7E-7C27-98DDE7EF4AC7}"/>
              </a:ext>
            </a:extLst>
          </p:cNvPr>
          <p:cNvSpPr/>
          <p:nvPr/>
        </p:nvSpPr>
        <p:spPr>
          <a:xfrm rot="-2085749">
            <a:off x="-8925273" y="6581428"/>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6">
              <a:alphaModFix amt="4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23562" y="3637190"/>
            <a:ext cx="9167258" cy="1506310"/>
          </a:xfrm>
          <a:prstGeom prst="rect">
            <a:avLst/>
          </a:prstGeom>
        </p:spPr>
        <p:txBody>
          <a:bodyPr lIns="0" tIns="0" rIns="0" bIns="0" rtlCol="0" anchor="t">
            <a:spAutoFit/>
          </a:bodyPr>
          <a:lstStyle/>
          <a:p>
            <a:pPr>
              <a:lnSpc>
                <a:spcPts val="13030"/>
              </a:lnSpc>
            </a:pPr>
            <a:r>
              <a:rPr lang="en-US" sz="9000" spc="-443" dirty="0">
                <a:solidFill>
                  <a:srgbClr val="004AAD"/>
                </a:solidFill>
                <a:latin typeface="Montserrat Classic Bold"/>
              </a:rPr>
              <a:t>Thank You</a:t>
            </a:r>
            <a:r>
              <a:rPr lang="en-US" sz="9000" spc="-443" dirty="0">
                <a:solidFill>
                  <a:srgbClr val="004AAD"/>
                </a:solidFill>
                <a:latin typeface="Montserrat Classic Bold"/>
                <a:sym typeface="Wingdings" panose="05000000000000000000" pitchFamily="2" charset="2"/>
              </a:rPr>
              <a:t></a:t>
            </a:r>
            <a:endParaRPr lang="en-US" sz="9000" spc="-443" dirty="0">
              <a:solidFill>
                <a:srgbClr val="004AAD"/>
              </a:solidFill>
              <a:latin typeface="Montserrat Classic Bold"/>
            </a:endParaRPr>
          </a:p>
        </p:txBody>
      </p:sp>
      <p:sp>
        <p:nvSpPr>
          <p:cNvPr id="6" name="Freeform 6"/>
          <p:cNvSpPr/>
          <p:nvPr/>
        </p:nvSpPr>
        <p:spPr>
          <a:xfrm rot="-1766807">
            <a:off x="10460579" y="2341404"/>
            <a:ext cx="12112141" cy="9843868"/>
          </a:xfrm>
          <a:custGeom>
            <a:avLst/>
            <a:gdLst/>
            <a:ahLst/>
            <a:cxnLst/>
            <a:rect l="l" t="t" r="r" b="b"/>
            <a:pathLst>
              <a:path w="12112141" h="9843868">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pic>
        <p:nvPicPr>
          <p:cNvPr id="7" name="Picture 6">
            <a:extLst>
              <a:ext uri="{FF2B5EF4-FFF2-40B4-BE49-F238E27FC236}">
                <a16:creationId xmlns:a16="http://schemas.microsoft.com/office/drawing/2014/main" id="{D6EB5074-05DB-F318-6130-5BF7685E3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 y="69370"/>
            <a:ext cx="4186238" cy="1340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Google Shape;24;p1"/>
          <p:cNvSpPr/>
          <p:nvPr/>
        </p:nvSpPr>
        <p:spPr>
          <a:xfrm rot="-4917056">
            <a:off x="8538516" y="721773"/>
            <a:ext cx="10882856" cy="8844794"/>
          </a:xfrm>
          <a:custGeom>
            <a:avLst/>
            <a:gdLst/>
            <a:ahLst/>
            <a:cxnLst/>
            <a:rect l="l" t="t" r="r" b="b"/>
            <a:pathLst>
              <a:path w="10884489" h="8846121" extrusionOk="0">
                <a:moveTo>
                  <a:pt x="0" y="0"/>
                </a:moveTo>
                <a:lnTo>
                  <a:pt x="10884489" y="0"/>
                </a:lnTo>
                <a:lnTo>
                  <a:pt x="10884489" y="8846120"/>
                </a:lnTo>
                <a:lnTo>
                  <a:pt x="0" y="8846120"/>
                </a:lnTo>
                <a:lnTo>
                  <a:pt x="0" y="0"/>
                </a:lnTo>
                <a:close/>
              </a:path>
            </a:pathLst>
          </a:custGeom>
          <a:blipFill rotWithShape="1">
            <a:blip r:embed="rId2">
              <a:alphaModFix amt="50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1"/>
          <p:cNvSpPr txBox="1"/>
          <p:nvPr/>
        </p:nvSpPr>
        <p:spPr>
          <a:xfrm>
            <a:off x="1028700" y="1443037"/>
            <a:ext cx="11339700" cy="1015800"/>
          </a:xfrm>
          <a:prstGeom prst="rect">
            <a:avLst/>
          </a:prstGeom>
          <a:noFill/>
          <a:ln>
            <a:noFill/>
          </a:ln>
        </p:spPr>
        <p:txBody>
          <a:bodyPr spcFirstLastPara="1" wrap="square" lIns="0" tIns="0" rIns="0" bIns="0" anchor="t" anchorCtr="0">
            <a:spAutoFit/>
          </a:bodyPr>
          <a:lstStyle/>
          <a:p>
            <a:pPr marL="0" marR="0" lvl="0" indent="0" algn="l" rtl="0">
              <a:lnSpc>
                <a:spcPct val="180000"/>
              </a:lnSpc>
              <a:spcBef>
                <a:spcPts val="0"/>
              </a:spcBef>
              <a:spcAft>
                <a:spcPts val="0"/>
              </a:spcAft>
              <a:buNone/>
            </a:pPr>
            <a:r>
              <a:rPr lang="en-US" sz="5000" b="1">
                <a:solidFill>
                  <a:srgbClr val="004AAD"/>
                </a:solidFill>
                <a:latin typeface="Times New Roman"/>
                <a:ea typeface="Times New Roman"/>
                <a:cs typeface="Times New Roman"/>
                <a:sym typeface="Times New Roman"/>
              </a:rPr>
              <a:t>INTRODUCTION</a:t>
            </a:r>
            <a:endParaRPr/>
          </a:p>
        </p:txBody>
      </p:sp>
      <p:sp>
        <p:nvSpPr>
          <p:cNvPr id="26" name="Google Shape;26;p1"/>
          <p:cNvSpPr txBox="1"/>
          <p:nvPr/>
        </p:nvSpPr>
        <p:spPr>
          <a:xfrm>
            <a:off x="1028700" y="3225239"/>
            <a:ext cx="9486900" cy="7388400"/>
          </a:xfrm>
          <a:prstGeom prst="rect">
            <a:avLst/>
          </a:prstGeom>
          <a:noFill/>
          <a:ln>
            <a:noFill/>
          </a:ln>
        </p:spPr>
        <p:txBody>
          <a:bodyPr spcFirstLastPara="1" wrap="square" lIns="0" tIns="0" rIns="0" bIns="0" anchor="t" anchorCtr="0">
            <a:spAutoFit/>
          </a:bodyPr>
          <a:lstStyle/>
          <a:p>
            <a:pPr marL="0" marR="0" lvl="0" indent="0" algn="l" rtl="0">
              <a:lnSpc>
                <a:spcPct val="166625"/>
              </a:lnSpc>
              <a:spcBef>
                <a:spcPts val="0"/>
              </a:spcBef>
              <a:spcAft>
                <a:spcPts val="0"/>
              </a:spcAft>
              <a:buNone/>
            </a:pPr>
            <a:r>
              <a:rPr lang="en-US" sz="2400">
                <a:solidFill>
                  <a:srgbClr val="2E2E2E"/>
                </a:solidFill>
                <a:latin typeface="Times New Roman"/>
                <a:ea typeface="Times New Roman"/>
                <a:cs typeface="Times New Roman"/>
                <a:sym typeface="Times New Roman"/>
              </a:rPr>
              <a:t>Are you tired of the limited dining experience in your campus?  </a:t>
            </a:r>
            <a:endParaRPr/>
          </a:p>
          <a:p>
            <a:pPr marL="342900" marR="0" lvl="0" indent="-342900" algn="l" rtl="0">
              <a:lnSpc>
                <a:spcPct val="166625"/>
              </a:lnSpc>
              <a:spcBef>
                <a:spcPts val="0"/>
              </a:spcBef>
              <a:spcAft>
                <a:spcPts val="0"/>
              </a:spcAft>
              <a:buClr>
                <a:srgbClr val="2E2E2E"/>
              </a:buClr>
              <a:buSzPts val="2400"/>
              <a:buFont typeface="Noto Sans Symbols"/>
              <a:buChar char="⮚"/>
            </a:pPr>
            <a:r>
              <a:rPr lang="en-US" sz="2400">
                <a:solidFill>
                  <a:srgbClr val="2E2E2E"/>
                </a:solidFill>
                <a:latin typeface="Times New Roman"/>
                <a:ea typeface="Times New Roman"/>
                <a:cs typeface="Times New Roman"/>
                <a:sym typeface="Times New Roman"/>
              </a:rPr>
              <a:t>Do you find yourself craving your favorite foods late at night when you are lazy to move out of your bed? </a:t>
            </a:r>
            <a:endParaRPr/>
          </a:p>
          <a:p>
            <a:pPr marL="342900" marR="0" lvl="0" indent="-342900" algn="l" rtl="0">
              <a:lnSpc>
                <a:spcPct val="166625"/>
              </a:lnSpc>
              <a:spcBef>
                <a:spcPts val="0"/>
              </a:spcBef>
              <a:spcAft>
                <a:spcPts val="0"/>
              </a:spcAft>
              <a:buClr>
                <a:srgbClr val="2E2E2E"/>
              </a:buClr>
              <a:buSzPts val="2400"/>
              <a:buFont typeface="Noto Sans Symbols"/>
              <a:buChar char="⮚"/>
            </a:pPr>
            <a:r>
              <a:rPr lang="en-US" sz="2400">
                <a:solidFill>
                  <a:srgbClr val="2E2E2E"/>
                </a:solidFill>
                <a:latin typeface="Times New Roman"/>
                <a:ea typeface="Times New Roman"/>
                <a:cs typeface="Times New Roman"/>
                <a:sym typeface="Times New Roman"/>
              </a:rPr>
              <a:t>Look no further than Campus Craving, the food delivery service designed specifically for college students. </a:t>
            </a:r>
            <a:endParaRPr/>
          </a:p>
          <a:p>
            <a:pPr marL="342900" marR="0" lvl="0" indent="-342900" algn="l" rtl="0">
              <a:lnSpc>
                <a:spcPct val="166625"/>
              </a:lnSpc>
              <a:spcBef>
                <a:spcPts val="0"/>
              </a:spcBef>
              <a:spcAft>
                <a:spcPts val="0"/>
              </a:spcAft>
              <a:buClr>
                <a:srgbClr val="2E2E2E"/>
              </a:buClr>
              <a:buSzPts val="2400"/>
              <a:buFont typeface="Noto Sans Symbols"/>
              <a:buChar char="⮚"/>
            </a:pPr>
            <a:r>
              <a:rPr lang="en-US" sz="2400">
                <a:solidFill>
                  <a:srgbClr val="2E2E2E"/>
                </a:solidFill>
                <a:latin typeface="Times New Roman"/>
                <a:ea typeface="Times New Roman"/>
                <a:cs typeface="Times New Roman"/>
                <a:sym typeface="Times New Roman"/>
              </a:rPr>
              <a:t>We're here to provide you with a quick, convenient solution to your hunger. </a:t>
            </a:r>
            <a:endParaRPr/>
          </a:p>
          <a:p>
            <a:pPr marL="342900" marR="0" lvl="0" indent="-342900" algn="l" rtl="0">
              <a:lnSpc>
                <a:spcPct val="166625"/>
              </a:lnSpc>
              <a:spcBef>
                <a:spcPts val="0"/>
              </a:spcBef>
              <a:spcAft>
                <a:spcPts val="0"/>
              </a:spcAft>
              <a:buClr>
                <a:srgbClr val="2E2E2E"/>
              </a:buClr>
              <a:buSzPts val="2400"/>
              <a:buFont typeface="Noto Sans Symbols"/>
              <a:buChar char="⮚"/>
            </a:pPr>
            <a:r>
              <a:rPr lang="en-US" sz="2400">
                <a:solidFill>
                  <a:srgbClr val="2E2E2E"/>
                </a:solidFill>
                <a:latin typeface="Times New Roman"/>
                <a:ea typeface="Times New Roman"/>
                <a:cs typeface="Times New Roman"/>
                <a:sym typeface="Times New Roman"/>
              </a:rPr>
              <a:t>With Campus Craving, you'll have access to a diverse selection of menus and cuisines, all available on demand. Whether you're studying late in the library or hanging out with friends in your dorm, we'll bring the food straight to you. </a:t>
            </a:r>
            <a:endParaRPr/>
          </a:p>
          <a:p>
            <a:pPr marL="0" marR="0" lvl="0" indent="0" algn="l" rtl="0">
              <a:lnSpc>
                <a:spcPct val="199950"/>
              </a:lnSpc>
              <a:spcBef>
                <a:spcPts val="0"/>
              </a:spcBef>
              <a:spcAft>
                <a:spcPts val="0"/>
              </a:spcAft>
              <a:buNone/>
            </a:pPr>
            <a:endParaRPr sz="2000">
              <a:solidFill>
                <a:srgbClr val="2E2E2E"/>
              </a:solidFill>
              <a:latin typeface="Times New Roman"/>
              <a:ea typeface="Times New Roman"/>
              <a:cs typeface="Times New Roman"/>
              <a:sym typeface="Times New Roman"/>
            </a:endParaRPr>
          </a:p>
        </p:txBody>
      </p:sp>
      <p:pic>
        <p:nvPicPr>
          <p:cNvPr id="27" name="Google Shape;27;p1"/>
          <p:cNvPicPr preferRelativeResize="0"/>
          <p:nvPr/>
        </p:nvPicPr>
        <p:blipFill rotWithShape="1">
          <a:blip r:embed="rId3">
            <a:alphaModFix/>
          </a:blip>
          <a:srcRect/>
          <a:stretch/>
        </p:blipFill>
        <p:spPr>
          <a:xfrm>
            <a:off x="4762" y="69370"/>
            <a:ext cx="4186238" cy="1340330"/>
          </a:xfrm>
          <a:prstGeom prst="rect">
            <a:avLst/>
          </a:prstGeom>
          <a:noFill/>
          <a:ln>
            <a:noFill/>
          </a:ln>
        </p:spPr>
      </p:pic>
      <p:pic>
        <p:nvPicPr>
          <p:cNvPr id="28" name="Google Shape;28;p1"/>
          <p:cNvPicPr preferRelativeResize="0"/>
          <p:nvPr/>
        </p:nvPicPr>
        <p:blipFill rotWithShape="1">
          <a:blip r:embed="rId4">
            <a:alphaModFix/>
          </a:blip>
          <a:srcRect/>
          <a:stretch/>
        </p:blipFill>
        <p:spPr>
          <a:xfrm>
            <a:off x="11430000" y="647700"/>
            <a:ext cx="4808950" cy="8382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EBF4F3"/>
          </a:solidFill>
          <a:ln/>
        </p:spPr>
      </p:sp>
      <p:sp>
        <p:nvSpPr>
          <p:cNvPr id="3" name="Shape 1"/>
          <p:cNvSpPr/>
          <p:nvPr/>
        </p:nvSpPr>
        <p:spPr>
          <a:xfrm>
            <a:off x="0" y="0"/>
            <a:ext cx="18288000" cy="10287000"/>
          </a:xfrm>
          <a:prstGeom prst="rect">
            <a:avLst/>
          </a:prstGeom>
          <a:solidFill>
            <a:srgbClr val="FFFFFF"/>
          </a:solidFill>
          <a:ln/>
        </p:spPr>
      </p:sp>
      <p:sp>
        <p:nvSpPr>
          <p:cNvPr id="4" name="Text 2"/>
          <p:cNvSpPr/>
          <p:nvPr/>
        </p:nvSpPr>
        <p:spPr>
          <a:xfrm>
            <a:off x="2547491" y="2229446"/>
            <a:ext cx="10792718" cy="867966"/>
          </a:xfrm>
          <a:prstGeom prst="rect">
            <a:avLst/>
          </a:prstGeom>
          <a:noFill/>
          <a:ln/>
        </p:spPr>
        <p:txBody>
          <a:bodyPr wrap="none" rtlCol="0" anchor="t"/>
          <a:lstStyle/>
          <a:p>
            <a:pPr>
              <a:lnSpc>
                <a:spcPts val="6835"/>
              </a:lnSpc>
            </a:pPr>
            <a:r>
              <a:rPr lang="en-US" sz="5000" b="1" dirty="0">
                <a:solidFill>
                  <a:srgbClr val="272D45"/>
                </a:solidFill>
                <a:latin typeface="Times New Roman" panose="02020603050405020304" pitchFamily="18" charset="0"/>
                <a:ea typeface="Kanit" pitchFamily="34" charset="-122"/>
                <a:cs typeface="Times New Roman" panose="02020603050405020304" pitchFamily="18" charset="0"/>
              </a:rPr>
              <a:t>The problem Campus Craving solves:</a:t>
            </a:r>
            <a:endParaRPr lang="en-US" sz="5000" b="1" dirty="0">
              <a:latin typeface="Times New Roman" panose="02020603050405020304" pitchFamily="18" charset="0"/>
              <a:cs typeface="Times New Roman" panose="02020603050405020304" pitchFamily="18" charset="0"/>
            </a:endParaRPr>
          </a:p>
        </p:txBody>
      </p:sp>
      <p:sp>
        <p:nvSpPr>
          <p:cNvPr id="5" name="Shape 3"/>
          <p:cNvSpPr/>
          <p:nvPr/>
        </p:nvSpPr>
        <p:spPr>
          <a:xfrm>
            <a:off x="2547491" y="3652837"/>
            <a:ext cx="6457653" cy="2063503"/>
          </a:xfrm>
          <a:prstGeom prst="roundRect">
            <a:avLst>
              <a:gd name="adj" fmla="val 6057"/>
            </a:avLst>
          </a:prstGeom>
          <a:solidFill>
            <a:srgbClr val="DFECE9"/>
          </a:solidFill>
          <a:ln w="7620">
            <a:solidFill>
              <a:srgbClr val="C5D2CF"/>
            </a:solidFill>
            <a:prstDash val="solid"/>
          </a:ln>
        </p:spPr>
      </p:sp>
      <p:sp>
        <p:nvSpPr>
          <p:cNvPr id="6" name="Text 4"/>
          <p:cNvSpPr/>
          <p:nvPr/>
        </p:nvSpPr>
        <p:spPr>
          <a:xfrm>
            <a:off x="2834729" y="3940076"/>
            <a:ext cx="3691533" cy="433983"/>
          </a:xfrm>
          <a:prstGeom prst="rect">
            <a:avLst/>
          </a:prstGeom>
          <a:noFill/>
          <a:ln/>
        </p:spPr>
        <p:txBody>
          <a:bodyPr wrap="non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Busy Student Schedules</a:t>
            </a:r>
            <a:endParaRPr lang="en-US" sz="2400" b="1" dirty="0">
              <a:latin typeface="Times New Roman" panose="02020603050405020304" pitchFamily="18" charset="0"/>
              <a:cs typeface="Times New Roman" panose="02020603050405020304" pitchFamily="18" charset="0"/>
            </a:endParaRPr>
          </a:p>
        </p:txBody>
      </p:sp>
      <p:sp>
        <p:nvSpPr>
          <p:cNvPr id="7" name="Text 5"/>
          <p:cNvSpPr/>
          <p:nvPr/>
        </p:nvSpPr>
        <p:spPr>
          <a:xfrm>
            <a:off x="2834730" y="4540598"/>
            <a:ext cx="5883176" cy="888504"/>
          </a:xfrm>
          <a:prstGeom prst="rect">
            <a:avLst/>
          </a:prstGeom>
          <a:noFill/>
          <a:ln/>
        </p:spPr>
        <p:txBody>
          <a:bodyPr wrap="squar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Juggling classes, clubs, and social life leaves little time for cooking.</a:t>
            </a:r>
            <a:endParaRPr lang="en-US" sz="2400" dirty="0">
              <a:latin typeface="Times New Roman" panose="02020603050405020304" pitchFamily="18" charset="0"/>
              <a:cs typeface="Times New Roman" panose="02020603050405020304" pitchFamily="18" charset="0"/>
            </a:endParaRPr>
          </a:p>
        </p:txBody>
      </p:sp>
      <p:sp>
        <p:nvSpPr>
          <p:cNvPr id="8" name="Shape 6"/>
          <p:cNvSpPr/>
          <p:nvPr/>
        </p:nvSpPr>
        <p:spPr>
          <a:xfrm>
            <a:off x="9282856" y="3652837"/>
            <a:ext cx="6457653" cy="2063503"/>
          </a:xfrm>
          <a:prstGeom prst="roundRect">
            <a:avLst>
              <a:gd name="adj" fmla="val 6057"/>
            </a:avLst>
          </a:prstGeom>
          <a:solidFill>
            <a:srgbClr val="DFECE9"/>
          </a:solidFill>
          <a:ln w="7620">
            <a:solidFill>
              <a:srgbClr val="C5D2CF"/>
            </a:solidFill>
            <a:prstDash val="solid"/>
          </a:ln>
        </p:spPr>
      </p:sp>
      <p:sp>
        <p:nvSpPr>
          <p:cNvPr id="9" name="Text 7"/>
          <p:cNvSpPr/>
          <p:nvPr/>
        </p:nvSpPr>
        <p:spPr>
          <a:xfrm>
            <a:off x="9570095" y="3940076"/>
            <a:ext cx="4614268" cy="433983"/>
          </a:xfrm>
          <a:prstGeom prst="rect">
            <a:avLst/>
          </a:prstGeom>
          <a:noFill/>
          <a:ln/>
        </p:spPr>
        <p:txBody>
          <a:bodyPr wrap="non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Limited Campus Food Options</a:t>
            </a:r>
            <a:endParaRPr lang="en-US" sz="2400" b="1" dirty="0">
              <a:latin typeface="Times New Roman" panose="02020603050405020304" pitchFamily="18" charset="0"/>
              <a:cs typeface="Times New Roman" panose="02020603050405020304" pitchFamily="18" charset="0"/>
            </a:endParaRPr>
          </a:p>
        </p:txBody>
      </p:sp>
      <p:sp>
        <p:nvSpPr>
          <p:cNvPr id="10" name="Text 8"/>
          <p:cNvSpPr/>
          <p:nvPr/>
        </p:nvSpPr>
        <p:spPr>
          <a:xfrm>
            <a:off x="9570096" y="4540598"/>
            <a:ext cx="5883176" cy="888504"/>
          </a:xfrm>
          <a:prstGeom prst="rect">
            <a:avLst/>
          </a:prstGeom>
          <a:noFill/>
          <a:ln/>
        </p:spPr>
        <p:txBody>
          <a:bodyPr wrap="squar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Campus dining halls have limited hours and narrow menus.</a:t>
            </a:r>
            <a:endParaRPr lang="en-US" sz="2400" dirty="0">
              <a:latin typeface="Times New Roman" panose="02020603050405020304" pitchFamily="18" charset="0"/>
              <a:cs typeface="Times New Roman" panose="02020603050405020304" pitchFamily="18" charset="0"/>
            </a:endParaRPr>
          </a:p>
        </p:txBody>
      </p:sp>
      <p:sp>
        <p:nvSpPr>
          <p:cNvPr id="11" name="Shape 9"/>
          <p:cNvSpPr/>
          <p:nvPr/>
        </p:nvSpPr>
        <p:spPr>
          <a:xfrm>
            <a:off x="2547491" y="5994052"/>
            <a:ext cx="6457653" cy="2063503"/>
          </a:xfrm>
          <a:prstGeom prst="roundRect">
            <a:avLst>
              <a:gd name="adj" fmla="val 6057"/>
            </a:avLst>
          </a:prstGeom>
          <a:solidFill>
            <a:srgbClr val="DFECE9"/>
          </a:solidFill>
          <a:ln w="7620">
            <a:solidFill>
              <a:srgbClr val="C5D2CF"/>
            </a:solidFill>
            <a:prstDash val="solid"/>
          </a:ln>
        </p:spPr>
      </p:sp>
      <p:sp>
        <p:nvSpPr>
          <p:cNvPr id="12" name="Text 10"/>
          <p:cNvSpPr/>
          <p:nvPr/>
        </p:nvSpPr>
        <p:spPr>
          <a:xfrm>
            <a:off x="2834729" y="6281291"/>
            <a:ext cx="3471863" cy="433983"/>
          </a:xfrm>
          <a:prstGeom prst="rect">
            <a:avLst/>
          </a:prstGeom>
          <a:noFill/>
          <a:ln/>
        </p:spPr>
        <p:txBody>
          <a:bodyPr wrap="non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Delivery Hassles</a:t>
            </a:r>
            <a:endParaRPr lang="en-US" sz="2400" b="1" dirty="0">
              <a:latin typeface="Times New Roman" panose="02020603050405020304" pitchFamily="18" charset="0"/>
              <a:cs typeface="Times New Roman" panose="02020603050405020304" pitchFamily="18" charset="0"/>
            </a:endParaRPr>
          </a:p>
        </p:txBody>
      </p:sp>
      <p:sp>
        <p:nvSpPr>
          <p:cNvPr id="13" name="Text 11"/>
          <p:cNvSpPr/>
          <p:nvPr/>
        </p:nvSpPr>
        <p:spPr>
          <a:xfrm>
            <a:off x="2834730" y="6881813"/>
            <a:ext cx="5883176" cy="888504"/>
          </a:xfrm>
          <a:prstGeom prst="rect">
            <a:avLst/>
          </a:prstGeom>
          <a:noFill/>
          <a:ln/>
        </p:spPr>
        <p:txBody>
          <a:bodyPr wrap="squar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Off-campus food delivery can be unreliable and expensive.</a:t>
            </a:r>
            <a:endParaRPr lang="en-US" sz="2400" dirty="0">
              <a:latin typeface="Times New Roman" panose="02020603050405020304" pitchFamily="18" charset="0"/>
              <a:cs typeface="Times New Roman" panose="02020603050405020304" pitchFamily="18" charset="0"/>
            </a:endParaRPr>
          </a:p>
        </p:txBody>
      </p:sp>
      <p:sp>
        <p:nvSpPr>
          <p:cNvPr id="14" name="Shape 12"/>
          <p:cNvSpPr/>
          <p:nvPr/>
        </p:nvSpPr>
        <p:spPr>
          <a:xfrm>
            <a:off x="9282856" y="5994052"/>
            <a:ext cx="6457653" cy="2063503"/>
          </a:xfrm>
          <a:prstGeom prst="roundRect">
            <a:avLst>
              <a:gd name="adj" fmla="val 6057"/>
            </a:avLst>
          </a:prstGeom>
          <a:solidFill>
            <a:srgbClr val="DFECE9"/>
          </a:solidFill>
          <a:ln w="7620">
            <a:solidFill>
              <a:srgbClr val="C5D2CF"/>
            </a:solidFill>
            <a:prstDash val="solid"/>
          </a:ln>
        </p:spPr>
      </p:sp>
      <p:sp>
        <p:nvSpPr>
          <p:cNvPr id="15" name="Text 13"/>
          <p:cNvSpPr/>
          <p:nvPr/>
        </p:nvSpPr>
        <p:spPr>
          <a:xfrm>
            <a:off x="9570095" y="6281291"/>
            <a:ext cx="3471863" cy="433983"/>
          </a:xfrm>
          <a:prstGeom prst="rect">
            <a:avLst/>
          </a:prstGeom>
          <a:noFill/>
          <a:ln/>
        </p:spPr>
        <p:txBody>
          <a:bodyPr wrap="non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Dietary Restrictions</a:t>
            </a:r>
            <a:endParaRPr lang="en-US" sz="2400" b="1" dirty="0">
              <a:latin typeface="Times New Roman" panose="02020603050405020304" pitchFamily="18" charset="0"/>
              <a:cs typeface="Times New Roman" panose="02020603050405020304" pitchFamily="18" charset="0"/>
            </a:endParaRPr>
          </a:p>
        </p:txBody>
      </p:sp>
      <p:sp>
        <p:nvSpPr>
          <p:cNvPr id="16" name="Text 14"/>
          <p:cNvSpPr/>
          <p:nvPr/>
        </p:nvSpPr>
        <p:spPr>
          <a:xfrm>
            <a:off x="9570096" y="6881813"/>
            <a:ext cx="5883176" cy="888504"/>
          </a:xfrm>
          <a:prstGeom prst="rect">
            <a:avLst/>
          </a:prstGeom>
          <a:noFill/>
          <a:ln/>
        </p:spPr>
        <p:txBody>
          <a:bodyPr wrap="squar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Finding great-tasting meals that accommodate various needs is challenging.</a:t>
            </a:r>
            <a:endParaRPr lang="en-US" sz="2400" dirty="0">
              <a:latin typeface="Times New Roman" panose="02020603050405020304" pitchFamily="18" charset="0"/>
              <a:cs typeface="Times New Roman" panose="02020603050405020304" pitchFamily="18" charset="0"/>
            </a:endParaRPr>
          </a:p>
        </p:txBody>
      </p:sp>
      <p:sp>
        <p:nvSpPr>
          <p:cNvPr id="17" name="Freeform 2">
            <a:extLst>
              <a:ext uri="{FF2B5EF4-FFF2-40B4-BE49-F238E27FC236}">
                <a16:creationId xmlns:a16="http://schemas.microsoft.com/office/drawing/2014/main" id="{E90D77B0-E3F9-B4F8-380B-DD0BCA64962E}"/>
              </a:ext>
            </a:extLst>
          </p:cNvPr>
          <p:cNvSpPr/>
          <p:nvPr/>
        </p:nvSpPr>
        <p:spPr>
          <a:xfrm rot="-2085749">
            <a:off x="-8578008" y="5887156"/>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pic>
        <p:nvPicPr>
          <p:cNvPr id="18" name="Picture 17">
            <a:extLst>
              <a:ext uri="{FF2B5EF4-FFF2-40B4-BE49-F238E27FC236}">
                <a16:creationId xmlns:a16="http://schemas.microsoft.com/office/drawing/2014/main" id="{D9C5D317-6DEF-8095-B0A3-D9A3489BB3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 y="69370"/>
            <a:ext cx="4186238" cy="1340330"/>
          </a:xfrm>
          <a:prstGeom prst="rect">
            <a:avLst/>
          </a:prstGeom>
        </p:spPr>
      </p:pic>
      <p:sp>
        <p:nvSpPr>
          <p:cNvPr id="19" name="Freeform 8">
            <a:extLst>
              <a:ext uri="{FF2B5EF4-FFF2-40B4-BE49-F238E27FC236}">
                <a16:creationId xmlns:a16="http://schemas.microsoft.com/office/drawing/2014/main" id="{4A9A90DB-A959-9743-2604-4493735FCA93}"/>
              </a:ext>
            </a:extLst>
          </p:cNvPr>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D9D9D9"/>
          </a:solidFill>
          <a:ln/>
        </p:spPr>
      </p:sp>
      <p:sp>
        <p:nvSpPr>
          <p:cNvPr id="3" name="Shape 1"/>
          <p:cNvSpPr/>
          <p:nvPr/>
        </p:nvSpPr>
        <p:spPr>
          <a:xfrm>
            <a:off x="0" y="0"/>
            <a:ext cx="18288000" cy="10287000"/>
          </a:xfrm>
          <a:prstGeom prst="rect">
            <a:avLst/>
          </a:prstGeom>
          <a:solidFill>
            <a:srgbClr val="F7F7F7"/>
          </a:solidFill>
          <a:ln/>
        </p:spPr>
      </p:sp>
      <p:sp>
        <p:nvSpPr>
          <p:cNvPr id="4" name="Text 2"/>
          <p:cNvSpPr/>
          <p:nvPr/>
        </p:nvSpPr>
        <p:spPr>
          <a:xfrm>
            <a:off x="3866704" y="2545111"/>
            <a:ext cx="10554444" cy="1735931"/>
          </a:xfrm>
          <a:prstGeom prst="rect">
            <a:avLst/>
          </a:prstGeom>
          <a:noFill/>
          <a:ln/>
        </p:spPr>
        <p:txBody>
          <a:bodyPr wrap="square" rtlCol="0" anchor="t"/>
          <a:lstStyle/>
          <a:p>
            <a:pPr>
              <a:lnSpc>
                <a:spcPts val="6835"/>
              </a:lnSpc>
            </a:pPr>
            <a:r>
              <a:rPr lang="en-US" sz="5000" b="1" dirty="0">
                <a:solidFill>
                  <a:srgbClr val="383838"/>
                </a:solidFill>
                <a:latin typeface="Times New Roman" panose="02020603050405020304" pitchFamily="18" charset="0"/>
                <a:ea typeface="Patrick Hand" pitchFamily="34" charset="-122"/>
                <a:cs typeface="Times New Roman" panose="02020603050405020304" pitchFamily="18" charset="0"/>
              </a:rPr>
              <a:t>Key Features: Quick, Convenient, Diverse Menus</a:t>
            </a:r>
            <a:endParaRPr lang="en-US" sz="5000" b="1"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3866704" y="4836468"/>
            <a:ext cx="694284" cy="694284"/>
          </a:xfrm>
          <a:prstGeom prst="rect">
            <a:avLst/>
          </a:prstGeom>
        </p:spPr>
      </p:pic>
      <p:sp>
        <p:nvSpPr>
          <p:cNvPr id="6" name="Text 3"/>
          <p:cNvSpPr/>
          <p:nvPr/>
        </p:nvSpPr>
        <p:spPr>
          <a:xfrm>
            <a:off x="3866704" y="5808464"/>
            <a:ext cx="3240435" cy="433983"/>
          </a:xfrm>
          <a:prstGeom prst="rect">
            <a:avLst/>
          </a:prstGeom>
          <a:noFill/>
          <a:ln/>
        </p:spPr>
        <p:txBody>
          <a:bodyPr wrap="none" rtlCol="0" anchor="t"/>
          <a:lstStyle/>
          <a:p>
            <a:pPr>
              <a:lnSpc>
                <a:spcPts val="3417"/>
              </a:lnSpc>
            </a:pPr>
            <a:r>
              <a:rPr lang="en-US" sz="2400" b="1" dirty="0">
                <a:solidFill>
                  <a:srgbClr val="383838"/>
                </a:solidFill>
                <a:latin typeface="Times New Roman" panose="02020603050405020304" pitchFamily="18" charset="0"/>
                <a:ea typeface="Patrick Hand" pitchFamily="34" charset="-122"/>
                <a:cs typeface="Times New Roman" panose="02020603050405020304" pitchFamily="18" charset="0"/>
              </a:rPr>
              <a:t>Fast Delivery</a:t>
            </a:r>
            <a:endParaRPr lang="en-US" sz="2400" b="1" dirty="0">
              <a:latin typeface="Times New Roman" panose="02020603050405020304" pitchFamily="18" charset="0"/>
              <a:cs typeface="Times New Roman" panose="02020603050405020304" pitchFamily="18" charset="0"/>
            </a:endParaRPr>
          </a:p>
        </p:txBody>
      </p:sp>
      <p:sp>
        <p:nvSpPr>
          <p:cNvPr id="7" name="Text 4"/>
          <p:cNvSpPr/>
          <p:nvPr/>
        </p:nvSpPr>
        <p:spPr>
          <a:xfrm>
            <a:off x="3866704" y="6408986"/>
            <a:ext cx="3240435" cy="1332756"/>
          </a:xfrm>
          <a:prstGeom prst="rect">
            <a:avLst/>
          </a:prstGeom>
          <a:noFill/>
          <a:ln/>
        </p:spPr>
        <p:txBody>
          <a:bodyPr wrap="square" rtlCol="0" anchor="t"/>
          <a:lstStyle/>
          <a:p>
            <a:pPr>
              <a:lnSpc>
                <a:spcPts val="3499"/>
              </a:lnSpc>
            </a:pPr>
            <a:r>
              <a:rPr lang="en-US" sz="2400" dirty="0">
                <a:solidFill>
                  <a:srgbClr val="383838"/>
                </a:solidFill>
                <a:latin typeface="Times New Roman" panose="02020603050405020304" pitchFamily="18" charset="0"/>
                <a:ea typeface="Patrick Hand" pitchFamily="34" charset="-122"/>
                <a:cs typeface="Times New Roman" panose="02020603050405020304" pitchFamily="18" charset="0"/>
              </a:rPr>
              <a:t>We guarantee lightning-fast delivery, so your food arrives hot and fresh.</a:t>
            </a:r>
            <a:endParaRPr lang="en-US" sz="2400"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7523709" y="4836468"/>
            <a:ext cx="694284" cy="694284"/>
          </a:xfrm>
          <a:prstGeom prst="rect">
            <a:avLst/>
          </a:prstGeom>
        </p:spPr>
      </p:pic>
      <p:sp>
        <p:nvSpPr>
          <p:cNvPr id="9" name="Text 5"/>
          <p:cNvSpPr/>
          <p:nvPr/>
        </p:nvSpPr>
        <p:spPr>
          <a:xfrm>
            <a:off x="7523709" y="5808464"/>
            <a:ext cx="3240435" cy="433983"/>
          </a:xfrm>
          <a:prstGeom prst="rect">
            <a:avLst/>
          </a:prstGeom>
          <a:noFill/>
          <a:ln/>
        </p:spPr>
        <p:txBody>
          <a:bodyPr wrap="none" rtlCol="0" anchor="t"/>
          <a:lstStyle/>
          <a:p>
            <a:pPr>
              <a:lnSpc>
                <a:spcPts val="3417"/>
              </a:lnSpc>
            </a:pPr>
            <a:r>
              <a:rPr lang="en-US" sz="2400" b="1" dirty="0">
                <a:solidFill>
                  <a:srgbClr val="383838"/>
                </a:solidFill>
                <a:latin typeface="Times New Roman" panose="02020603050405020304" pitchFamily="18" charset="0"/>
                <a:ea typeface="Patrick Hand" pitchFamily="34" charset="-122"/>
                <a:cs typeface="Times New Roman" panose="02020603050405020304" pitchFamily="18" charset="0"/>
              </a:rPr>
              <a:t>Convenient Ordering</a:t>
            </a:r>
            <a:endParaRPr lang="en-US" sz="2400" b="1" dirty="0">
              <a:latin typeface="Times New Roman" panose="02020603050405020304" pitchFamily="18" charset="0"/>
              <a:cs typeface="Times New Roman" panose="02020603050405020304" pitchFamily="18" charset="0"/>
            </a:endParaRPr>
          </a:p>
        </p:txBody>
      </p:sp>
      <p:sp>
        <p:nvSpPr>
          <p:cNvPr id="10" name="Text 6"/>
          <p:cNvSpPr/>
          <p:nvPr/>
        </p:nvSpPr>
        <p:spPr>
          <a:xfrm>
            <a:off x="7523709" y="6408986"/>
            <a:ext cx="3240435" cy="1332756"/>
          </a:xfrm>
          <a:prstGeom prst="rect">
            <a:avLst/>
          </a:prstGeom>
          <a:noFill/>
          <a:ln/>
        </p:spPr>
        <p:txBody>
          <a:bodyPr wrap="square" rtlCol="0" anchor="t"/>
          <a:lstStyle/>
          <a:p>
            <a:pPr>
              <a:lnSpc>
                <a:spcPts val="3499"/>
              </a:lnSpc>
            </a:pPr>
            <a:r>
              <a:rPr lang="en-US" sz="2400" dirty="0">
                <a:solidFill>
                  <a:srgbClr val="383838"/>
                </a:solidFill>
                <a:latin typeface="Times New Roman" panose="02020603050405020304" pitchFamily="18" charset="0"/>
                <a:ea typeface="Patrick Hand" pitchFamily="34" charset="-122"/>
                <a:cs typeface="Times New Roman" panose="02020603050405020304" pitchFamily="18" charset="0"/>
              </a:rPr>
              <a:t>Our mobile app and website make it easy to order from anywhere on campus.</a:t>
            </a:r>
            <a:endParaRPr lang="en-US" sz="2400" dirty="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5"/>
          <a:stretch>
            <a:fillRect/>
          </a:stretch>
        </p:blipFill>
        <p:spPr>
          <a:xfrm>
            <a:off x="11180713" y="4836468"/>
            <a:ext cx="694284" cy="694284"/>
          </a:xfrm>
          <a:prstGeom prst="rect">
            <a:avLst/>
          </a:prstGeom>
        </p:spPr>
      </p:pic>
      <p:sp>
        <p:nvSpPr>
          <p:cNvPr id="12" name="Text 7"/>
          <p:cNvSpPr/>
          <p:nvPr/>
        </p:nvSpPr>
        <p:spPr>
          <a:xfrm>
            <a:off x="11180713" y="5808464"/>
            <a:ext cx="3240435" cy="433983"/>
          </a:xfrm>
          <a:prstGeom prst="rect">
            <a:avLst/>
          </a:prstGeom>
          <a:noFill/>
          <a:ln/>
        </p:spPr>
        <p:txBody>
          <a:bodyPr wrap="none" rtlCol="0" anchor="t"/>
          <a:lstStyle/>
          <a:p>
            <a:pPr>
              <a:lnSpc>
                <a:spcPts val="3417"/>
              </a:lnSpc>
            </a:pPr>
            <a:r>
              <a:rPr lang="en-US" sz="2400" b="1" dirty="0">
                <a:solidFill>
                  <a:srgbClr val="383838"/>
                </a:solidFill>
                <a:latin typeface="Times New Roman" panose="02020603050405020304" pitchFamily="18" charset="0"/>
                <a:ea typeface="Patrick Hand" pitchFamily="34" charset="-122"/>
                <a:cs typeface="Times New Roman" panose="02020603050405020304" pitchFamily="18" charset="0"/>
              </a:rPr>
              <a:t>Diverse Menus</a:t>
            </a:r>
            <a:endParaRPr lang="en-US" sz="2400" b="1" dirty="0">
              <a:latin typeface="Times New Roman" panose="02020603050405020304" pitchFamily="18" charset="0"/>
              <a:cs typeface="Times New Roman" panose="02020603050405020304" pitchFamily="18" charset="0"/>
            </a:endParaRPr>
          </a:p>
        </p:txBody>
      </p:sp>
      <p:sp>
        <p:nvSpPr>
          <p:cNvPr id="13" name="Text 8"/>
          <p:cNvSpPr/>
          <p:nvPr/>
        </p:nvSpPr>
        <p:spPr>
          <a:xfrm>
            <a:off x="11180713" y="6408986"/>
            <a:ext cx="3240435" cy="888504"/>
          </a:xfrm>
          <a:prstGeom prst="rect">
            <a:avLst/>
          </a:prstGeom>
          <a:noFill/>
          <a:ln/>
        </p:spPr>
        <p:txBody>
          <a:bodyPr wrap="square" rtlCol="0" anchor="t"/>
          <a:lstStyle/>
          <a:p>
            <a:pPr>
              <a:lnSpc>
                <a:spcPts val="3499"/>
              </a:lnSpc>
            </a:pPr>
            <a:r>
              <a:rPr lang="en-US" sz="2400" dirty="0">
                <a:solidFill>
                  <a:srgbClr val="383838"/>
                </a:solidFill>
                <a:latin typeface="Times New Roman" panose="02020603050405020304" pitchFamily="18" charset="0"/>
                <a:ea typeface="Patrick Hand" pitchFamily="34" charset="-122"/>
                <a:cs typeface="Times New Roman" panose="02020603050405020304" pitchFamily="18" charset="0"/>
              </a:rPr>
              <a:t>Choose from a wide selection of cuisines to satisfy any craving.</a:t>
            </a:r>
            <a:endParaRPr lang="en-US" sz="24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080A9F90-1936-7A91-E4FA-B82E589AF8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 y="69370"/>
            <a:ext cx="4186238" cy="1340330"/>
          </a:xfrm>
          <a:prstGeom prst="rect">
            <a:avLst/>
          </a:prstGeom>
        </p:spPr>
      </p:pic>
      <p:sp>
        <p:nvSpPr>
          <p:cNvPr id="15" name="Freeform 8">
            <a:extLst>
              <a:ext uri="{FF2B5EF4-FFF2-40B4-BE49-F238E27FC236}">
                <a16:creationId xmlns:a16="http://schemas.microsoft.com/office/drawing/2014/main" id="{27DB6265-12C9-7F40-F3DA-4A8323CE0303}"/>
              </a:ext>
            </a:extLst>
          </p:cNvPr>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sp>
      <p:sp>
        <p:nvSpPr>
          <p:cNvPr id="16" name="Freeform 2">
            <a:extLst>
              <a:ext uri="{FF2B5EF4-FFF2-40B4-BE49-F238E27FC236}">
                <a16:creationId xmlns:a16="http://schemas.microsoft.com/office/drawing/2014/main" id="{30C716B9-C0E2-622E-9FCD-D9B804DE3AF3}"/>
              </a:ext>
            </a:extLst>
          </p:cNvPr>
          <p:cNvSpPr/>
          <p:nvPr/>
        </p:nvSpPr>
        <p:spPr>
          <a:xfrm rot="-2085749">
            <a:off x="-8578008" y="5887156"/>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9">
              <a:alphaModFix amt="40000"/>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2"/>
          <p:cNvSpPr/>
          <p:nvPr/>
        </p:nvSpPr>
        <p:spPr>
          <a:xfrm>
            <a:off x="0" y="0"/>
            <a:ext cx="18288000" cy="10287000"/>
          </a:xfrm>
          <a:prstGeom prst="rect">
            <a:avLst/>
          </a:prstGeom>
          <a:solidFill>
            <a:srgbClr val="EB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0" y="0"/>
            <a:ext cx="18288000" cy="1028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041499" y="3522465"/>
            <a:ext cx="6943800" cy="867900"/>
          </a:xfrm>
          <a:prstGeom prst="rect">
            <a:avLst/>
          </a:prstGeom>
          <a:noFill/>
          <a:ln>
            <a:noFill/>
          </a:ln>
        </p:spPr>
        <p:txBody>
          <a:bodyPr spcFirstLastPara="1" wrap="square" lIns="91425" tIns="45700" rIns="91425" bIns="45700" anchor="t" anchorCtr="0">
            <a:noAutofit/>
          </a:bodyPr>
          <a:lstStyle/>
          <a:p>
            <a:pPr marL="0" marR="0" lvl="0" indent="0" algn="l" rtl="0">
              <a:lnSpc>
                <a:spcPct val="136700"/>
              </a:lnSpc>
              <a:spcBef>
                <a:spcPts val="0"/>
              </a:spcBef>
              <a:spcAft>
                <a:spcPts val="0"/>
              </a:spcAft>
              <a:buNone/>
            </a:pPr>
            <a:r>
              <a:rPr lang="en-US" sz="5000" b="1">
                <a:solidFill>
                  <a:srgbClr val="272D45"/>
                </a:solidFill>
                <a:latin typeface="Times New Roman"/>
                <a:ea typeface="Times New Roman"/>
                <a:cs typeface="Times New Roman"/>
                <a:sym typeface="Times New Roman"/>
              </a:rPr>
              <a:t>User-friendly Interface</a:t>
            </a:r>
            <a:endParaRPr sz="5000" b="1">
              <a:solidFill>
                <a:schemeClr val="dk1"/>
              </a:solidFill>
              <a:latin typeface="Times New Roman"/>
              <a:ea typeface="Times New Roman"/>
              <a:cs typeface="Times New Roman"/>
              <a:sym typeface="Times New Roman"/>
            </a:endParaRPr>
          </a:p>
        </p:txBody>
      </p:sp>
      <p:sp>
        <p:nvSpPr>
          <p:cNvPr id="33" name="Google Shape;33;p2"/>
          <p:cNvSpPr/>
          <p:nvPr/>
        </p:nvSpPr>
        <p:spPr>
          <a:xfrm>
            <a:off x="1041500" y="4807000"/>
            <a:ext cx="9347100" cy="444300"/>
          </a:xfrm>
          <a:prstGeom prst="rect">
            <a:avLst/>
          </a:prstGeom>
          <a:noFill/>
          <a:ln>
            <a:noFill/>
          </a:ln>
        </p:spPr>
        <p:txBody>
          <a:bodyPr spcFirstLastPara="1" wrap="square" lIns="91425" tIns="45700" rIns="91425" bIns="45700" anchor="t" anchorCtr="0">
            <a:noAutofit/>
          </a:bodyPr>
          <a:lstStyle/>
          <a:p>
            <a:pPr marL="0" marR="0" lvl="0" indent="0" algn="l" rtl="0">
              <a:lnSpc>
                <a:spcPct val="145791"/>
              </a:lnSpc>
              <a:spcBef>
                <a:spcPts val="0"/>
              </a:spcBef>
              <a:spcAft>
                <a:spcPts val="0"/>
              </a:spcAft>
              <a:buNone/>
            </a:pPr>
            <a:r>
              <a:rPr lang="en-US" sz="2400">
                <a:solidFill>
                  <a:srgbClr val="2C3249"/>
                </a:solidFill>
                <a:latin typeface="Times New Roman"/>
                <a:ea typeface="Times New Roman"/>
                <a:cs typeface="Times New Roman"/>
                <a:sym typeface="Times New Roman"/>
              </a:rPr>
              <a:t>Intuitive navigation and clear layout for easy ordering.</a:t>
            </a:r>
            <a:endParaRPr sz="2400">
              <a:solidFill>
                <a:schemeClr val="dk1"/>
              </a:solidFill>
              <a:latin typeface="Times New Roman"/>
              <a:ea typeface="Times New Roman"/>
              <a:cs typeface="Times New Roman"/>
              <a:sym typeface="Times New Roman"/>
            </a:endParaRPr>
          </a:p>
        </p:txBody>
      </p:sp>
      <p:sp>
        <p:nvSpPr>
          <p:cNvPr id="34" name="Google Shape;34;p2"/>
          <p:cNvSpPr/>
          <p:nvPr/>
        </p:nvSpPr>
        <p:spPr>
          <a:xfrm>
            <a:off x="1041500" y="5563641"/>
            <a:ext cx="9347100" cy="444300"/>
          </a:xfrm>
          <a:prstGeom prst="rect">
            <a:avLst/>
          </a:prstGeom>
          <a:noFill/>
          <a:ln>
            <a:noFill/>
          </a:ln>
        </p:spPr>
        <p:txBody>
          <a:bodyPr spcFirstLastPara="1" wrap="square" lIns="91425" tIns="45700" rIns="91425" bIns="45700" anchor="t" anchorCtr="0">
            <a:noAutofit/>
          </a:bodyPr>
          <a:lstStyle/>
          <a:p>
            <a:pPr marL="0" marR="0" lvl="0" indent="0" algn="l" rtl="0">
              <a:lnSpc>
                <a:spcPct val="145791"/>
              </a:lnSpc>
              <a:spcBef>
                <a:spcPts val="0"/>
              </a:spcBef>
              <a:spcAft>
                <a:spcPts val="0"/>
              </a:spcAft>
              <a:buNone/>
            </a:pPr>
            <a:r>
              <a:rPr lang="en-US" sz="2400">
                <a:solidFill>
                  <a:srgbClr val="2C3249"/>
                </a:solidFill>
                <a:latin typeface="Times New Roman"/>
                <a:ea typeface="Times New Roman"/>
                <a:cs typeface="Times New Roman"/>
                <a:sym typeface="Times New Roman"/>
              </a:rPr>
              <a:t>Seamless integration of search, filtering, and recommendations.</a:t>
            </a:r>
            <a:endParaRPr sz="2400">
              <a:solidFill>
                <a:schemeClr val="dk1"/>
              </a:solidFill>
              <a:latin typeface="Times New Roman"/>
              <a:ea typeface="Times New Roman"/>
              <a:cs typeface="Times New Roman"/>
              <a:sym typeface="Times New Roman"/>
            </a:endParaRPr>
          </a:p>
        </p:txBody>
      </p:sp>
      <p:sp>
        <p:nvSpPr>
          <p:cNvPr id="35" name="Google Shape;35;p2"/>
          <p:cNvSpPr/>
          <p:nvPr/>
        </p:nvSpPr>
        <p:spPr>
          <a:xfrm>
            <a:off x="1041500" y="6320284"/>
            <a:ext cx="9347100" cy="444300"/>
          </a:xfrm>
          <a:prstGeom prst="rect">
            <a:avLst/>
          </a:prstGeom>
          <a:noFill/>
          <a:ln>
            <a:noFill/>
          </a:ln>
        </p:spPr>
        <p:txBody>
          <a:bodyPr spcFirstLastPara="1" wrap="square" lIns="91425" tIns="45700" rIns="91425" bIns="45700" anchor="t" anchorCtr="0">
            <a:noAutofit/>
          </a:bodyPr>
          <a:lstStyle/>
          <a:p>
            <a:pPr marL="0" marR="0" lvl="0" indent="0" algn="l" rtl="0">
              <a:lnSpc>
                <a:spcPct val="145791"/>
              </a:lnSpc>
              <a:spcBef>
                <a:spcPts val="0"/>
              </a:spcBef>
              <a:spcAft>
                <a:spcPts val="0"/>
              </a:spcAft>
              <a:buNone/>
            </a:pPr>
            <a:r>
              <a:rPr lang="en-US" sz="2400">
                <a:solidFill>
                  <a:srgbClr val="2C3249"/>
                </a:solidFill>
                <a:latin typeface="Times New Roman"/>
                <a:ea typeface="Times New Roman"/>
                <a:cs typeface="Times New Roman"/>
                <a:sym typeface="Times New Roman"/>
              </a:rPr>
              <a:t>Visually appealing design with high-quality food imagery.</a:t>
            </a:r>
            <a:endParaRPr sz="2400">
              <a:solidFill>
                <a:schemeClr val="dk1"/>
              </a:solidFill>
              <a:latin typeface="Times New Roman"/>
              <a:ea typeface="Times New Roman"/>
              <a:cs typeface="Times New Roman"/>
              <a:sym typeface="Times New Roman"/>
            </a:endParaRPr>
          </a:p>
        </p:txBody>
      </p:sp>
      <p:pic>
        <p:nvPicPr>
          <p:cNvPr id="36" name="Google Shape;36;p2"/>
          <p:cNvPicPr preferRelativeResize="0"/>
          <p:nvPr/>
        </p:nvPicPr>
        <p:blipFill rotWithShape="1">
          <a:blip r:embed="rId3">
            <a:alphaModFix/>
          </a:blip>
          <a:srcRect/>
          <a:stretch/>
        </p:blipFill>
        <p:spPr>
          <a:xfrm>
            <a:off x="9923125" y="1717200"/>
            <a:ext cx="2954675" cy="6012325"/>
          </a:xfrm>
          <a:prstGeom prst="rect">
            <a:avLst/>
          </a:prstGeom>
          <a:noFill/>
          <a:ln>
            <a:noFill/>
          </a:ln>
        </p:spPr>
      </p:pic>
      <p:pic>
        <p:nvPicPr>
          <p:cNvPr id="37" name="Google Shape;37;p2"/>
          <p:cNvPicPr preferRelativeResize="0"/>
          <p:nvPr/>
        </p:nvPicPr>
        <p:blipFill rotWithShape="1">
          <a:blip r:embed="rId4">
            <a:alphaModFix/>
          </a:blip>
          <a:srcRect/>
          <a:stretch/>
        </p:blipFill>
        <p:spPr>
          <a:xfrm>
            <a:off x="13258800" y="2022975"/>
            <a:ext cx="2954675" cy="6012301"/>
          </a:xfrm>
          <a:prstGeom prst="rect">
            <a:avLst/>
          </a:prstGeom>
          <a:noFill/>
          <a:ln>
            <a:noFill/>
          </a:ln>
        </p:spPr>
      </p:pic>
      <p:pic>
        <p:nvPicPr>
          <p:cNvPr id="38" name="Google Shape;38;p2"/>
          <p:cNvPicPr preferRelativeResize="0"/>
          <p:nvPr/>
        </p:nvPicPr>
        <p:blipFill rotWithShape="1">
          <a:blip r:embed="rId5">
            <a:alphaModFix/>
          </a:blip>
          <a:srcRect/>
          <a:stretch/>
        </p:blipFill>
        <p:spPr>
          <a:xfrm>
            <a:off x="4762" y="69370"/>
            <a:ext cx="4186238" cy="1340330"/>
          </a:xfrm>
          <a:prstGeom prst="rect">
            <a:avLst/>
          </a:prstGeom>
          <a:noFill/>
          <a:ln>
            <a:noFill/>
          </a:ln>
        </p:spPr>
      </p:pic>
      <p:sp>
        <p:nvSpPr>
          <p:cNvPr id="39" name="Google Shape;39;p2"/>
          <p:cNvSpPr/>
          <p:nvPr/>
        </p:nvSpPr>
        <p:spPr>
          <a:xfrm rot="-2083339">
            <a:off x="-8577301" y="5890385"/>
            <a:ext cx="14355438" cy="14355438"/>
          </a:xfrm>
          <a:custGeom>
            <a:avLst/>
            <a:gdLst/>
            <a:ahLst/>
            <a:cxnLst/>
            <a:rect l="l" t="t" r="r" b="b"/>
            <a:pathLst>
              <a:path w="14345355" h="14345355" extrusionOk="0">
                <a:moveTo>
                  <a:pt x="0" y="0"/>
                </a:moveTo>
                <a:lnTo>
                  <a:pt x="14345355" y="0"/>
                </a:lnTo>
                <a:lnTo>
                  <a:pt x="14345355" y="14345355"/>
                </a:lnTo>
                <a:lnTo>
                  <a:pt x="0" y="14345355"/>
                </a:lnTo>
                <a:lnTo>
                  <a:pt x="0" y="0"/>
                </a:lnTo>
                <a:close/>
              </a:path>
            </a:pathLst>
          </a:custGeom>
          <a:blipFill rotWithShape="1">
            <a:blip r:embed="rId6">
              <a:alphaModFix amt="40000"/>
            </a:blip>
            <a:stretch>
              <a:fillRect/>
            </a:stretch>
          </a:blipFill>
          <a:ln>
            <a:noFill/>
          </a:ln>
        </p:spPr>
      </p:sp>
      <p:sp>
        <p:nvSpPr>
          <p:cNvPr id="40" name="Google Shape;40;p2"/>
          <p:cNvSpPr/>
          <p:nvPr/>
        </p:nvSpPr>
        <p:spPr>
          <a:xfrm rot="-1624665">
            <a:off x="12777369" y="-5062668"/>
            <a:ext cx="9491214" cy="7713768"/>
          </a:xfrm>
          <a:custGeom>
            <a:avLst/>
            <a:gdLst/>
            <a:ahLst/>
            <a:cxnLst/>
            <a:rect l="l" t="t" r="r" b="b"/>
            <a:pathLst>
              <a:path w="9495369" h="7717145" extrusionOk="0">
                <a:moveTo>
                  <a:pt x="0" y="0"/>
                </a:moveTo>
                <a:lnTo>
                  <a:pt x="9495369" y="0"/>
                </a:lnTo>
                <a:lnTo>
                  <a:pt x="9495369" y="7717145"/>
                </a:lnTo>
                <a:lnTo>
                  <a:pt x="0" y="7717145"/>
                </a:lnTo>
                <a:lnTo>
                  <a:pt x="0" y="0"/>
                </a:lnTo>
                <a:close/>
              </a:path>
            </a:pathLst>
          </a:custGeom>
          <a:blipFill rotWithShape="1">
            <a:blip r:embed="rId7">
              <a:alphaModFix amt="50000"/>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3"/>
          <p:cNvSpPr/>
          <p:nvPr/>
        </p:nvSpPr>
        <p:spPr>
          <a:xfrm>
            <a:off x="0" y="0"/>
            <a:ext cx="18288000" cy="10287000"/>
          </a:xfrm>
          <a:prstGeom prst="rect">
            <a:avLst/>
          </a:prstGeom>
          <a:solidFill>
            <a:srgbClr val="EBF4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0" y="-3"/>
            <a:ext cx="18288000" cy="1028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049949" y="2511725"/>
            <a:ext cx="6943800" cy="867900"/>
          </a:xfrm>
          <a:prstGeom prst="rect">
            <a:avLst/>
          </a:prstGeom>
          <a:noFill/>
          <a:ln>
            <a:noFill/>
          </a:ln>
        </p:spPr>
        <p:txBody>
          <a:bodyPr spcFirstLastPara="1" wrap="square" lIns="91425" tIns="45700" rIns="91425" bIns="45700" anchor="t" anchorCtr="0">
            <a:noAutofit/>
          </a:bodyPr>
          <a:lstStyle/>
          <a:p>
            <a:pPr marL="0" marR="0" lvl="0" indent="0" algn="l" rtl="0">
              <a:lnSpc>
                <a:spcPct val="109360"/>
              </a:lnSpc>
              <a:spcBef>
                <a:spcPts val="0"/>
              </a:spcBef>
              <a:spcAft>
                <a:spcPts val="0"/>
              </a:spcAft>
              <a:buNone/>
            </a:pPr>
            <a:r>
              <a:rPr lang="en-US" sz="4800" b="1" dirty="0">
                <a:solidFill>
                  <a:srgbClr val="272D45"/>
                </a:solidFill>
                <a:latin typeface="Times New Roman"/>
                <a:ea typeface="Times New Roman"/>
                <a:cs typeface="Times New Roman"/>
                <a:sym typeface="Times New Roman"/>
              </a:rPr>
              <a:t>Diverse Menu Options</a:t>
            </a:r>
            <a:endParaRPr lang="en-US" sz="4800" b="1" dirty="0">
              <a:solidFill>
                <a:schemeClr val="dk1"/>
              </a:solidFill>
              <a:latin typeface="Times New Roman"/>
              <a:ea typeface="Times New Roman"/>
              <a:cs typeface="Times New Roman"/>
              <a:sym typeface="Times New Roman"/>
            </a:endParaRPr>
          </a:p>
        </p:txBody>
      </p:sp>
      <p:sp>
        <p:nvSpPr>
          <p:cNvPr id="45" name="Google Shape;45;p3"/>
          <p:cNvSpPr/>
          <p:nvPr/>
        </p:nvSpPr>
        <p:spPr>
          <a:xfrm>
            <a:off x="2547492" y="3633937"/>
            <a:ext cx="6257700" cy="888600"/>
          </a:xfrm>
          <a:prstGeom prst="rect">
            <a:avLst/>
          </a:prstGeom>
          <a:noFill/>
          <a:ln>
            <a:noFill/>
          </a:ln>
        </p:spPr>
        <p:txBody>
          <a:bodyPr spcFirstLastPara="1" wrap="square" lIns="91425" tIns="45700" rIns="91425" bIns="45700" anchor="t" anchorCtr="0">
            <a:noAutofit/>
          </a:bodyPr>
          <a:lstStyle/>
          <a:p>
            <a:pPr marL="0" marR="0" lvl="0" indent="0" algn="l" rtl="0">
              <a:lnSpc>
                <a:spcPct val="145791"/>
              </a:lnSpc>
              <a:spcBef>
                <a:spcPts val="0"/>
              </a:spcBef>
              <a:spcAft>
                <a:spcPts val="0"/>
              </a:spcAft>
              <a:buNone/>
            </a:pPr>
            <a:r>
              <a:rPr lang="en-US" sz="2400">
                <a:solidFill>
                  <a:srgbClr val="2C3249"/>
                </a:solidFill>
                <a:latin typeface="Times New Roman"/>
                <a:ea typeface="Times New Roman"/>
                <a:cs typeface="Times New Roman"/>
                <a:sym typeface="Times New Roman"/>
              </a:rPr>
              <a:t>Offering a wide variety of cuisines to satisfy every craving</a:t>
            </a:r>
            <a:endParaRPr sz="2400">
              <a:solidFill>
                <a:schemeClr val="dk1"/>
              </a:solidFill>
              <a:latin typeface="Times New Roman"/>
              <a:ea typeface="Times New Roman"/>
              <a:cs typeface="Times New Roman"/>
              <a:sym typeface="Times New Roman"/>
            </a:endParaRPr>
          </a:p>
        </p:txBody>
      </p:sp>
      <p:sp>
        <p:nvSpPr>
          <p:cNvPr id="46" name="Google Shape;46;p3"/>
          <p:cNvSpPr/>
          <p:nvPr/>
        </p:nvSpPr>
        <p:spPr>
          <a:xfrm>
            <a:off x="2547492" y="4772323"/>
            <a:ext cx="6257700" cy="888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45791"/>
              </a:lnSpc>
              <a:spcBef>
                <a:spcPts val="0"/>
              </a:spcBef>
              <a:spcAft>
                <a:spcPts val="0"/>
              </a:spcAft>
              <a:buClr>
                <a:srgbClr val="2C3249"/>
              </a:buClr>
              <a:buSzPts val="2400"/>
              <a:buFont typeface="Noto Sans Symbols"/>
              <a:buChar char="⮚"/>
            </a:pPr>
            <a:r>
              <a:rPr lang="en-US" sz="2400">
                <a:solidFill>
                  <a:srgbClr val="2C3249"/>
                </a:solidFill>
                <a:latin typeface="Times New Roman"/>
                <a:ea typeface="Times New Roman"/>
                <a:cs typeface="Times New Roman"/>
                <a:sym typeface="Times New Roman"/>
              </a:rPr>
              <a:t>From classic burgers to authentic ethnic dishes, and everything in between</a:t>
            </a:r>
            <a:endParaRPr sz="2400">
              <a:solidFill>
                <a:schemeClr val="dk1"/>
              </a:solidFill>
              <a:latin typeface="Times New Roman"/>
              <a:ea typeface="Times New Roman"/>
              <a:cs typeface="Times New Roman"/>
              <a:sym typeface="Times New Roman"/>
            </a:endParaRPr>
          </a:p>
        </p:txBody>
      </p:sp>
      <p:sp>
        <p:nvSpPr>
          <p:cNvPr id="47" name="Google Shape;47;p3"/>
          <p:cNvSpPr/>
          <p:nvPr/>
        </p:nvSpPr>
        <p:spPr>
          <a:xfrm>
            <a:off x="2547492" y="5910709"/>
            <a:ext cx="6257700" cy="888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45791"/>
              </a:lnSpc>
              <a:spcBef>
                <a:spcPts val="0"/>
              </a:spcBef>
              <a:spcAft>
                <a:spcPts val="0"/>
              </a:spcAft>
              <a:buClr>
                <a:srgbClr val="2C3249"/>
              </a:buClr>
              <a:buSzPts val="2400"/>
              <a:buFont typeface="Noto Sans Symbols"/>
              <a:buChar char="⮚"/>
            </a:pPr>
            <a:r>
              <a:rPr lang="en-US" sz="2400">
                <a:solidFill>
                  <a:srgbClr val="2C3249"/>
                </a:solidFill>
                <a:latin typeface="Times New Roman"/>
                <a:ea typeface="Times New Roman"/>
                <a:cs typeface="Times New Roman"/>
                <a:sym typeface="Times New Roman"/>
              </a:rPr>
              <a:t>Vegetarian, vegan, and gluten-free options available for dietary needs</a:t>
            </a:r>
            <a:endParaRPr sz="2400">
              <a:solidFill>
                <a:schemeClr val="dk1"/>
              </a:solidFill>
              <a:latin typeface="Times New Roman"/>
              <a:ea typeface="Times New Roman"/>
              <a:cs typeface="Times New Roman"/>
              <a:sym typeface="Times New Roman"/>
            </a:endParaRPr>
          </a:p>
        </p:txBody>
      </p:sp>
      <p:sp>
        <p:nvSpPr>
          <p:cNvPr id="48" name="Google Shape;48;p3"/>
          <p:cNvSpPr/>
          <p:nvPr/>
        </p:nvSpPr>
        <p:spPr>
          <a:xfrm>
            <a:off x="2547492" y="7049096"/>
            <a:ext cx="6257700" cy="888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45791"/>
              </a:lnSpc>
              <a:spcBef>
                <a:spcPts val="0"/>
              </a:spcBef>
              <a:spcAft>
                <a:spcPts val="0"/>
              </a:spcAft>
              <a:buClr>
                <a:srgbClr val="2C3249"/>
              </a:buClr>
              <a:buSzPts val="2400"/>
              <a:buFont typeface="Noto Sans Symbols"/>
              <a:buChar char="⮚"/>
            </a:pPr>
            <a:r>
              <a:rPr lang="en-US" sz="2400">
                <a:solidFill>
                  <a:srgbClr val="2C3249"/>
                </a:solidFill>
                <a:latin typeface="Times New Roman"/>
                <a:ea typeface="Times New Roman"/>
                <a:cs typeface="Times New Roman"/>
                <a:sym typeface="Times New Roman"/>
              </a:rPr>
              <a:t>Customizable orders and the ability to build your own meal</a:t>
            </a:r>
            <a:endParaRPr sz="2400">
              <a:solidFill>
                <a:schemeClr val="dk1"/>
              </a:solidFill>
              <a:latin typeface="Times New Roman"/>
              <a:ea typeface="Times New Roman"/>
              <a:cs typeface="Times New Roman"/>
              <a:sym typeface="Times New Roman"/>
            </a:endParaRPr>
          </a:p>
        </p:txBody>
      </p:sp>
      <p:pic>
        <p:nvPicPr>
          <p:cNvPr id="49" name="Google Shape;49;p3"/>
          <p:cNvPicPr preferRelativeResize="0"/>
          <p:nvPr/>
        </p:nvPicPr>
        <p:blipFill rotWithShape="1">
          <a:blip r:embed="rId3">
            <a:alphaModFix/>
          </a:blip>
          <a:srcRect/>
          <a:stretch/>
        </p:blipFill>
        <p:spPr>
          <a:xfrm>
            <a:off x="10132813" y="1882491"/>
            <a:ext cx="3211739" cy="6668167"/>
          </a:xfrm>
          <a:prstGeom prst="rect">
            <a:avLst/>
          </a:prstGeom>
          <a:noFill/>
          <a:ln>
            <a:noFill/>
          </a:ln>
        </p:spPr>
      </p:pic>
      <p:pic>
        <p:nvPicPr>
          <p:cNvPr id="50" name="Google Shape;50;p3"/>
          <p:cNvPicPr preferRelativeResize="0"/>
          <p:nvPr/>
        </p:nvPicPr>
        <p:blipFill rotWithShape="1">
          <a:blip r:embed="rId4">
            <a:alphaModFix/>
          </a:blip>
          <a:srcRect/>
          <a:stretch/>
        </p:blipFill>
        <p:spPr>
          <a:xfrm>
            <a:off x="13830352" y="1863250"/>
            <a:ext cx="3211725" cy="6560500"/>
          </a:xfrm>
          <a:prstGeom prst="rect">
            <a:avLst/>
          </a:prstGeom>
          <a:noFill/>
          <a:ln>
            <a:noFill/>
          </a:ln>
        </p:spPr>
      </p:pic>
      <p:pic>
        <p:nvPicPr>
          <p:cNvPr id="51" name="Google Shape;51;p3"/>
          <p:cNvPicPr preferRelativeResize="0"/>
          <p:nvPr/>
        </p:nvPicPr>
        <p:blipFill rotWithShape="1">
          <a:blip r:embed="rId5">
            <a:alphaModFix/>
          </a:blip>
          <a:srcRect/>
          <a:stretch/>
        </p:blipFill>
        <p:spPr>
          <a:xfrm>
            <a:off x="4762" y="69370"/>
            <a:ext cx="4186238" cy="1340330"/>
          </a:xfrm>
          <a:prstGeom prst="rect">
            <a:avLst/>
          </a:prstGeom>
          <a:noFill/>
          <a:ln>
            <a:noFill/>
          </a:ln>
        </p:spPr>
      </p:pic>
      <p:sp>
        <p:nvSpPr>
          <p:cNvPr id="52" name="Google Shape;52;p3"/>
          <p:cNvSpPr/>
          <p:nvPr/>
        </p:nvSpPr>
        <p:spPr>
          <a:xfrm rot="-2083339">
            <a:off x="-8348906" y="6734181"/>
            <a:ext cx="14355438" cy="14355438"/>
          </a:xfrm>
          <a:custGeom>
            <a:avLst/>
            <a:gdLst/>
            <a:ahLst/>
            <a:cxnLst/>
            <a:rect l="l" t="t" r="r" b="b"/>
            <a:pathLst>
              <a:path w="14345355" h="14345355" extrusionOk="0">
                <a:moveTo>
                  <a:pt x="0" y="0"/>
                </a:moveTo>
                <a:lnTo>
                  <a:pt x="14345355" y="0"/>
                </a:lnTo>
                <a:lnTo>
                  <a:pt x="14345355" y="14345355"/>
                </a:lnTo>
                <a:lnTo>
                  <a:pt x="0" y="14345355"/>
                </a:lnTo>
                <a:lnTo>
                  <a:pt x="0" y="0"/>
                </a:lnTo>
                <a:close/>
              </a:path>
            </a:pathLst>
          </a:custGeom>
          <a:blipFill rotWithShape="1">
            <a:blip r:embed="rId6">
              <a:alphaModFix amt="40000"/>
            </a:blip>
            <a:stretch>
              <a:fillRect/>
            </a:stretch>
          </a:blipFill>
          <a:ln>
            <a:noFill/>
          </a:ln>
        </p:spPr>
      </p:sp>
      <p:sp>
        <p:nvSpPr>
          <p:cNvPr id="53" name="Google Shape;53;p3"/>
          <p:cNvSpPr/>
          <p:nvPr/>
        </p:nvSpPr>
        <p:spPr>
          <a:xfrm rot="-1624665">
            <a:off x="12588243" y="-4771282"/>
            <a:ext cx="9491214" cy="7713768"/>
          </a:xfrm>
          <a:custGeom>
            <a:avLst/>
            <a:gdLst/>
            <a:ahLst/>
            <a:cxnLst/>
            <a:rect l="l" t="t" r="r" b="b"/>
            <a:pathLst>
              <a:path w="9495369" h="7717145" extrusionOk="0">
                <a:moveTo>
                  <a:pt x="0" y="0"/>
                </a:moveTo>
                <a:lnTo>
                  <a:pt x="9495369" y="0"/>
                </a:lnTo>
                <a:lnTo>
                  <a:pt x="9495369" y="7717145"/>
                </a:lnTo>
                <a:lnTo>
                  <a:pt x="0" y="7717145"/>
                </a:lnTo>
                <a:lnTo>
                  <a:pt x="0" y="0"/>
                </a:lnTo>
                <a:close/>
              </a:path>
            </a:pathLst>
          </a:custGeom>
          <a:blipFill rotWithShape="1">
            <a:blip r:embed="rId7">
              <a:alphaModFix amt="50000"/>
            </a:blip>
            <a:stretch>
              <a:fillRect/>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EBF4F3"/>
          </a:solidFill>
          <a:ln/>
        </p:spPr>
      </p:sp>
      <p:sp>
        <p:nvSpPr>
          <p:cNvPr id="3" name="Shape 1"/>
          <p:cNvSpPr/>
          <p:nvPr/>
        </p:nvSpPr>
        <p:spPr>
          <a:xfrm>
            <a:off x="0" y="0"/>
            <a:ext cx="18288000" cy="102870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525" y="0"/>
            <a:ext cx="4572000" cy="10287000"/>
          </a:xfrm>
          <a:prstGeom prst="rect">
            <a:avLst/>
          </a:prstGeom>
        </p:spPr>
      </p:pic>
      <p:sp>
        <p:nvSpPr>
          <p:cNvPr id="5" name="Text 2"/>
          <p:cNvSpPr/>
          <p:nvPr/>
        </p:nvSpPr>
        <p:spPr>
          <a:xfrm>
            <a:off x="5613499" y="1823146"/>
            <a:ext cx="7675364" cy="867966"/>
          </a:xfrm>
          <a:prstGeom prst="rect">
            <a:avLst/>
          </a:prstGeom>
          <a:noFill/>
          <a:ln/>
        </p:spPr>
        <p:txBody>
          <a:bodyPr wrap="none" rtlCol="0" anchor="t"/>
          <a:lstStyle/>
          <a:p>
            <a:pPr>
              <a:lnSpc>
                <a:spcPts val="6835"/>
              </a:lnSpc>
            </a:pPr>
            <a:r>
              <a:rPr lang="en-US" sz="6250" b="1" dirty="0">
                <a:solidFill>
                  <a:srgbClr val="272D45"/>
                </a:solidFill>
                <a:latin typeface="Times New Roman" panose="02020603050405020304" pitchFamily="18" charset="0"/>
                <a:ea typeface="Kanit" pitchFamily="34" charset="-122"/>
                <a:cs typeface="Times New Roman" panose="02020603050405020304" pitchFamily="18" charset="0"/>
              </a:rPr>
              <a:t>Efficient Delivery Process</a:t>
            </a:r>
            <a:endParaRPr lang="en-US" sz="6250" b="1" dirty="0">
              <a:latin typeface="Times New Roman" panose="02020603050405020304" pitchFamily="18" charset="0"/>
              <a:cs typeface="Times New Roman" panose="02020603050405020304" pitchFamily="18" charset="0"/>
            </a:endParaRPr>
          </a:p>
        </p:txBody>
      </p:sp>
      <p:sp>
        <p:nvSpPr>
          <p:cNvPr id="6" name="Shape 3"/>
          <p:cNvSpPr/>
          <p:nvPr/>
        </p:nvSpPr>
        <p:spPr>
          <a:xfrm>
            <a:off x="6002387" y="3107681"/>
            <a:ext cx="55513" cy="5356026"/>
          </a:xfrm>
          <a:prstGeom prst="roundRect">
            <a:avLst>
              <a:gd name="adj" fmla="val 225151"/>
            </a:avLst>
          </a:prstGeom>
          <a:solidFill>
            <a:srgbClr val="C5D2CF"/>
          </a:solidFill>
          <a:ln/>
        </p:spPr>
      </p:sp>
      <p:sp>
        <p:nvSpPr>
          <p:cNvPr id="7" name="Shape 4"/>
          <p:cNvSpPr/>
          <p:nvPr/>
        </p:nvSpPr>
        <p:spPr>
          <a:xfrm>
            <a:off x="6342535" y="3609305"/>
            <a:ext cx="971996" cy="55513"/>
          </a:xfrm>
          <a:prstGeom prst="roundRect">
            <a:avLst>
              <a:gd name="adj" fmla="val 225151"/>
            </a:avLst>
          </a:prstGeom>
          <a:solidFill>
            <a:srgbClr val="C5D2CF"/>
          </a:solidFill>
          <a:ln/>
        </p:spPr>
      </p:sp>
      <p:sp>
        <p:nvSpPr>
          <p:cNvPr id="8" name="Shape 5"/>
          <p:cNvSpPr/>
          <p:nvPr/>
        </p:nvSpPr>
        <p:spPr>
          <a:xfrm>
            <a:off x="5717606" y="3324672"/>
            <a:ext cx="624929" cy="624929"/>
          </a:xfrm>
          <a:prstGeom prst="roundRect">
            <a:avLst>
              <a:gd name="adj" fmla="val 20000"/>
            </a:avLst>
          </a:prstGeom>
          <a:solidFill>
            <a:srgbClr val="DFECE9"/>
          </a:solidFill>
          <a:ln w="7620">
            <a:solidFill>
              <a:srgbClr val="C5D2CF"/>
            </a:solidFill>
            <a:prstDash val="solid"/>
          </a:ln>
        </p:spPr>
      </p:sp>
      <p:sp>
        <p:nvSpPr>
          <p:cNvPr id="9" name="Text 6"/>
          <p:cNvSpPr/>
          <p:nvPr/>
        </p:nvSpPr>
        <p:spPr>
          <a:xfrm>
            <a:off x="5966742" y="3376762"/>
            <a:ext cx="126653" cy="520601"/>
          </a:xfrm>
          <a:prstGeom prst="rect">
            <a:avLst/>
          </a:prstGeom>
          <a:noFill/>
          <a:ln/>
        </p:spPr>
        <p:txBody>
          <a:bodyPr wrap="none" rtlCol="0" anchor="t"/>
          <a:lstStyle/>
          <a:p>
            <a:pPr algn="ctr">
              <a:lnSpc>
                <a:spcPts val="4101"/>
              </a:lnSpc>
            </a:pPr>
            <a:r>
              <a:rPr lang="en-US" sz="3280" dirty="0">
                <a:solidFill>
                  <a:srgbClr val="2C3249"/>
                </a:solidFill>
                <a:latin typeface="Kanit" pitchFamily="34" charset="0"/>
                <a:ea typeface="Kanit" pitchFamily="34" charset="-122"/>
                <a:cs typeface="Kanit" pitchFamily="34" charset="-120"/>
              </a:rPr>
              <a:t>1</a:t>
            </a:r>
            <a:endParaRPr lang="en-US" sz="3280" dirty="0"/>
          </a:p>
        </p:txBody>
      </p:sp>
      <p:sp>
        <p:nvSpPr>
          <p:cNvPr id="10" name="Text 7"/>
          <p:cNvSpPr/>
          <p:nvPr/>
        </p:nvSpPr>
        <p:spPr>
          <a:xfrm>
            <a:off x="7557641" y="3385394"/>
            <a:ext cx="3471863" cy="433983"/>
          </a:xfrm>
          <a:prstGeom prst="rect">
            <a:avLst/>
          </a:prstGeom>
          <a:noFill/>
          <a:ln/>
        </p:spPr>
        <p:txBody>
          <a:bodyPr wrap="none" rtlCol="0" anchor="t"/>
          <a:lstStyle/>
          <a:p>
            <a:pPr>
              <a:lnSpc>
                <a:spcPts val="3417"/>
              </a:lnSpc>
            </a:pPr>
            <a:r>
              <a:rPr lang="en-US" sz="3000" b="1" dirty="0">
                <a:solidFill>
                  <a:srgbClr val="2C3249"/>
                </a:solidFill>
                <a:latin typeface="Times New Roman" panose="02020603050405020304" pitchFamily="18" charset="0"/>
                <a:ea typeface="Kanit" pitchFamily="34" charset="-122"/>
                <a:cs typeface="Times New Roman" panose="02020603050405020304" pitchFamily="18" charset="0"/>
              </a:rPr>
              <a:t>Order Placement</a:t>
            </a:r>
            <a:endParaRPr lang="en-US" sz="3000" b="1" dirty="0">
              <a:latin typeface="Times New Roman" panose="02020603050405020304" pitchFamily="18" charset="0"/>
              <a:cs typeface="Times New Roman" panose="02020603050405020304" pitchFamily="18" charset="0"/>
            </a:endParaRPr>
          </a:p>
        </p:txBody>
      </p:sp>
      <p:sp>
        <p:nvSpPr>
          <p:cNvPr id="11" name="Text 8"/>
          <p:cNvSpPr/>
          <p:nvPr/>
        </p:nvSpPr>
        <p:spPr>
          <a:xfrm>
            <a:off x="7557641" y="3985915"/>
            <a:ext cx="9688860" cy="444253"/>
          </a:xfrm>
          <a:prstGeom prst="rect">
            <a:avLst/>
          </a:prstGeom>
          <a:noFill/>
          <a:ln/>
        </p:spPr>
        <p:txBody>
          <a:bodyPr wrap="non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Seamless in-app ordering experience</a:t>
            </a:r>
            <a:endParaRPr lang="en-US" sz="2400" dirty="0">
              <a:latin typeface="Times New Roman" panose="02020603050405020304" pitchFamily="18" charset="0"/>
              <a:cs typeface="Times New Roman" panose="02020603050405020304" pitchFamily="18" charset="0"/>
            </a:endParaRPr>
          </a:p>
        </p:txBody>
      </p:sp>
      <p:sp>
        <p:nvSpPr>
          <p:cNvPr id="12" name="Shape 9"/>
          <p:cNvSpPr/>
          <p:nvPr/>
        </p:nvSpPr>
        <p:spPr>
          <a:xfrm>
            <a:off x="6342535" y="5487219"/>
            <a:ext cx="971996" cy="55513"/>
          </a:xfrm>
          <a:prstGeom prst="roundRect">
            <a:avLst>
              <a:gd name="adj" fmla="val 225151"/>
            </a:avLst>
          </a:prstGeom>
          <a:solidFill>
            <a:srgbClr val="C5D2CF"/>
          </a:solidFill>
          <a:ln/>
        </p:spPr>
      </p:sp>
      <p:sp>
        <p:nvSpPr>
          <p:cNvPr id="13" name="Shape 10"/>
          <p:cNvSpPr/>
          <p:nvPr/>
        </p:nvSpPr>
        <p:spPr>
          <a:xfrm>
            <a:off x="5717606" y="5202586"/>
            <a:ext cx="624929" cy="624929"/>
          </a:xfrm>
          <a:prstGeom prst="roundRect">
            <a:avLst>
              <a:gd name="adj" fmla="val 20000"/>
            </a:avLst>
          </a:prstGeom>
          <a:solidFill>
            <a:srgbClr val="DFECE9"/>
          </a:solidFill>
          <a:ln w="7620">
            <a:solidFill>
              <a:srgbClr val="C5D2CF"/>
            </a:solidFill>
            <a:prstDash val="solid"/>
          </a:ln>
        </p:spPr>
      </p:sp>
      <p:sp>
        <p:nvSpPr>
          <p:cNvPr id="14" name="Text 11"/>
          <p:cNvSpPr/>
          <p:nvPr/>
        </p:nvSpPr>
        <p:spPr>
          <a:xfrm>
            <a:off x="5924625" y="5254676"/>
            <a:ext cx="210890" cy="520601"/>
          </a:xfrm>
          <a:prstGeom prst="rect">
            <a:avLst/>
          </a:prstGeom>
          <a:noFill/>
          <a:ln/>
        </p:spPr>
        <p:txBody>
          <a:bodyPr wrap="none" rtlCol="0" anchor="t"/>
          <a:lstStyle/>
          <a:p>
            <a:pPr algn="ctr">
              <a:lnSpc>
                <a:spcPts val="4101"/>
              </a:lnSpc>
            </a:pPr>
            <a:r>
              <a:rPr lang="en-US" sz="3280" dirty="0">
                <a:solidFill>
                  <a:srgbClr val="2C3249"/>
                </a:solidFill>
                <a:latin typeface="Kanit" pitchFamily="34" charset="0"/>
                <a:ea typeface="Kanit" pitchFamily="34" charset="-122"/>
                <a:cs typeface="Kanit" pitchFamily="34" charset="-120"/>
              </a:rPr>
              <a:t>2</a:t>
            </a:r>
            <a:endParaRPr lang="en-US" sz="3280" dirty="0"/>
          </a:p>
        </p:txBody>
      </p:sp>
      <p:sp>
        <p:nvSpPr>
          <p:cNvPr id="15" name="Text 12"/>
          <p:cNvSpPr/>
          <p:nvPr/>
        </p:nvSpPr>
        <p:spPr>
          <a:xfrm>
            <a:off x="7557641" y="5263306"/>
            <a:ext cx="3471863" cy="433983"/>
          </a:xfrm>
          <a:prstGeom prst="rect">
            <a:avLst/>
          </a:prstGeom>
          <a:noFill/>
          <a:ln/>
        </p:spPr>
        <p:txBody>
          <a:bodyPr wrap="none" rtlCol="0" anchor="t"/>
          <a:lstStyle/>
          <a:p>
            <a:pPr>
              <a:lnSpc>
                <a:spcPts val="3417"/>
              </a:lnSpc>
            </a:pPr>
            <a:r>
              <a:rPr lang="en-US" sz="3000" b="1" dirty="0">
                <a:solidFill>
                  <a:srgbClr val="2C3249"/>
                </a:solidFill>
                <a:latin typeface="Times New Roman" panose="02020603050405020304" pitchFamily="18" charset="0"/>
                <a:ea typeface="Kanit" pitchFamily="34" charset="-122"/>
                <a:cs typeface="Times New Roman" panose="02020603050405020304" pitchFamily="18" charset="0"/>
              </a:rPr>
              <a:t>Route Optimization</a:t>
            </a:r>
            <a:endParaRPr lang="en-US" sz="3000" b="1" dirty="0">
              <a:latin typeface="Times New Roman" panose="02020603050405020304" pitchFamily="18" charset="0"/>
              <a:cs typeface="Times New Roman" panose="02020603050405020304" pitchFamily="18" charset="0"/>
            </a:endParaRPr>
          </a:p>
        </p:txBody>
      </p:sp>
      <p:sp>
        <p:nvSpPr>
          <p:cNvPr id="16" name="Text 13"/>
          <p:cNvSpPr/>
          <p:nvPr/>
        </p:nvSpPr>
        <p:spPr>
          <a:xfrm>
            <a:off x="7557641" y="5863829"/>
            <a:ext cx="9688860" cy="444253"/>
          </a:xfrm>
          <a:prstGeom prst="rect">
            <a:avLst/>
          </a:prstGeom>
          <a:noFill/>
          <a:ln/>
        </p:spPr>
        <p:txBody>
          <a:bodyPr wrap="non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Algorithms find fastest delivery paths</a:t>
            </a:r>
            <a:endParaRPr lang="en-US" sz="2400" dirty="0">
              <a:latin typeface="Times New Roman" panose="02020603050405020304" pitchFamily="18" charset="0"/>
              <a:cs typeface="Times New Roman" panose="02020603050405020304" pitchFamily="18" charset="0"/>
            </a:endParaRPr>
          </a:p>
        </p:txBody>
      </p:sp>
      <p:sp>
        <p:nvSpPr>
          <p:cNvPr id="17" name="Shape 14"/>
          <p:cNvSpPr/>
          <p:nvPr/>
        </p:nvSpPr>
        <p:spPr>
          <a:xfrm>
            <a:off x="6342535" y="7365131"/>
            <a:ext cx="971996" cy="55513"/>
          </a:xfrm>
          <a:prstGeom prst="roundRect">
            <a:avLst>
              <a:gd name="adj" fmla="val 225151"/>
            </a:avLst>
          </a:prstGeom>
          <a:solidFill>
            <a:srgbClr val="C5D2CF"/>
          </a:solidFill>
          <a:ln/>
        </p:spPr>
      </p:sp>
      <p:sp>
        <p:nvSpPr>
          <p:cNvPr id="18" name="Shape 15"/>
          <p:cNvSpPr/>
          <p:nvPr/>
        </p:nvSpPr>
        <p:spPr>
          <a:xfrm>
            <a:off x="5717606" y="7080498"/>
            <a:ext cx="624929" cy="624929"/>
          </a:xfrm>
          <a:prstGeom prst="roundRect">
            <a:avLst>
              <a:gd name="adj" fmla="val 20000"/>
            </a:avLst>
          </a:prstGeom>
          <a:solidFill>
            <a:srgbClr val="DFECE9"/>
          </a:solidFill>
          <a:ln w="7620">
            <a:solidFill>
              <a:srgbClr val="C5D2CF"/>
            </a:solidFill>
            <a:prstDash val="solid"/>
          </a:ln>
        </p:spPr>
      </p:sp>
      <p:sp>
        <p:nvSpPr>
          <p:cNvPr id="19" name="Text 16"/>
          <p:cNvSpPr/>
          <p:nvPr/>
        </p:nvSpPr>
        <p:spPr>
          <a:xfrm>
            <a:off x="5922988" y="7132588"/>
            <a:ext cx="214164" cy="520601"/>
          </a:xfrm>
          <a:prstGeom prst="rect">
            <a:avLst/>
          </a:prstGeom>
          <a:noFill/>
          <a:ln/>
        </p:spPr>
        <p:txBody>
          <a:bodyPr wrap="none" rtlCol="0" anchor="t"/>
          <a:lstStyle/>
          <a:p>
            <a:pPr algn="ctr">
              <a:lnSpc>
                <a:spcPts val="4101"/>
              </a:lnSpc>
            </a:pPr>
            <a:r>
              <a:rPr lang="en-US" sz="3280" dirty="0">
                <a:solidFill>
                  <a:srgbClr val="2C3249"/>
                </a:solidFill>
                <a:latin typeface="Kanit" pitchFamily="34" charset="0"/>
                <a:ea typeface="Kanit" pitchFamily="34" charset="-122"/>
                <a:cs typeface="Kanit" pitchFamily="34" charset="-120"/>
              </a:rPr>
              <a:t>3</a:t>
            </a:r>
            <a:endParaRPr lang="en-US" sz="3280" dirty="0"/>
          </a:p>
        </p:txBody>
      </p:sp>
      <p:sp>
        <p:nvSpPr>
          <p:cNvPr id="20" name="Text 17"/>
          <p:cNvSpPr/>
          <p:nvPr/>
        </p:nvSpPr>
        <p:spPr>
          <a:xfrm>
            <a:off x="7557641" y="7141220"/>
            <a:ext cx="3471863" cy="433983"/>
          </a:xfrm>
          <a:prstGeom prst="rect">
            <a:avLst/>
          </a:prstGeom>
          <a:noFill/>
          <a:ln/>
        </p:spPr>
        <p:txBody>
          <a:bodyPr wrap="none" rtlCol="0" anchor="t"/>
          <a:lstStyle/>
          <a:p>
            <a:pPr>
              <a:lnSpc>
                <a:spcPts val="3417"/>
              </a:lnSpc>
            </a:pPr>
            <a:r>
              <a:rPr lang="en-US" sz="3000" b="1" dirty="0">
                <a:solidFill>
                  <a:srgbClr val="2C3249"/>
                </a:solidFill>
                <a:latin typeface="Times New Roman" panose="02020603050405020304" pitchFamily="18" charset="0"/>
                <a:ea typeface="Kanit" pitchFamily="34" charset="-122"/>
                <a:cs typeface="Times New Roman" panose="02020603050405020304" pitchFamily="18" charset="0"/>
              </a:rPr>
              <a:t>Real-Time Tracking</a:t>
            </a:r>
            <a:endParaRPr lang="en-US" sz="3000" b="1" dirty="0">
              <a:latin typeface="Times New Roman" panose="02020603050405020304" pitchFamily="18" charset="0"/>
              <a:cs typeface="Times New Roman" panose="02020603050405020304" pitchFamily="18" charset="0"/>
            </a:endParaRPr>
          </a:p>
        </p:txBody>
      </p:sp>
      <p:sp>
        <p:nvSpPr>
          <p:cNvPr id="21" name="Text 18"/>
          <p:cNvSpPr/>
          <p:nvPr/>
        </p:nvSpPr>
        <p:spPr>
          <a:xfrm>
            <a:off x="7557641" y="7741741"/>
            <a:ext cx="9688860" cy="444253"/>
          </a:xfrm>
          <a:prstGeom prst="rect">
            <a:avLst/>
          </a:prstGeom>
          <a:noFill/>
          <a:ln/>
        </p:spPr>
        <p:txBody>
          <a:bodyPr wrap="non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Live updates on driver location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EBF4F3"/>
          </a:solidFill>
          <a:ln/>
        </p:spPr>
      </p:sp>
      <p:sp>
        <p:nvSpPr>
          <p:cNvPr id="3" name="Shape 1"/>
          <p:cNvSpPr/>
          <p:nvPr/>
        </p:nvSpPr>
        <p:spPr>
          <a:xfrm>
            <a:off x="0" y="0"/>
            <a:ext cx="18288000" cy="10287000"/>
          </a:xfrm>
          <a:prstGeom prst="rect">
            <a:avLst/>
          </a:prstGeom>
          <a:solidFill>
            <a:srgbClr val="FFFFFF"/>
          </a:solidFill>
          <a:ln/>
        </p:spPr>
      </p:sp>
      <p:sp>
        <p:nvSpPr>
          <p:cNvPr id="4" name="Text 2"/>
          <p:cNvSpPr/>
          <p:nvPr/>
        </p:nvSpPr>
        <p:spPr>
          <a:xfrm>
            <a:off x="2547491" y="1707655"/>
            <a:ext cx="10905828" cy="867966"/>
          </a:xfrm>
          <a:prstGeom prst="rect">
            <a:avLst/>
          </a:prstGeom>
          <a:noFill/>
          <a:ln/>
        </p:spPr>
        <p:txBody>
          <a:bodyPr wrap="none" rtlCol="0" anchor="t"/>
          <a:lstStyle/>
          <a:p>
            <a:pPr>
              <a:lnSpc>
                <a:spcPts val="6835"/>
              </a:lnSpc>
            </a:pPr>
            <a:r>
              <a:rPr lang="en-US" sz="5000" b="1" dirty="0">
                <a:solidFill>
                  <a:srgbClr val="272D45"/>
                </a:solidFill>
                <a:latin typeface="Times New Roman" panose="02020603050405020304" pitchFamily="18" charset="0"/>
                <a:ea typeface="Kanit" pitchFamily="34" charset="-122"/>
                <a:cs typeface="Times New Roman" panose="02020603050405020304" pitchFamily="18" charset="0"/>
              </a:rPr>
              <a:t>Partnerships with Local Restaurants</a:t>
            </a:r>
            <a:endParaRPr lang="en-US" sz="5000" b="1"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2547491" y="3131046"/>
            <a:ext cx="2985790" cy="1845320"/>
          </a:xfrm>
          <a:prstGeom prst="rect">
            <a:avLst/>
          </a:prstGeom>
        </p:spPr>
      </p:pic>
      <p:sp>
        <p:nvSpPr>
          <p:cNvPr id="6" name="Text 3"/>
          <p:cNvSpPr/>
          <p:nvPr/>
        </p:nvSpPr>
        <p:spPr>
          <a:xfrm>
            <a:off x="2547491" y="5323435"/>
            <a:ext cx="2985790" cy="867966"/>
          </a:xfrm>
          <a:prstGeom prst="rect">
            <a:avLst/>
          </a:prstGeom>
          <a:noFill/>
          <a:ln/>
        </p:spPr>
        <p:txBody>
          <a:bodyPr wrap="squar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Diverse Cuisine Options</a:t>
            </a:r>
            <a:endParaRPr lang="en-US" sz="2400" b="1" dirty="0">
              <a:latin typeface="Times New Roman" panose="02020603050405020304" pitchFamily="18" charset="0"/>
              <a:cs typeface="Times New Roman" panose="02020603050405020304" pitchFamily="18" charset="0"/>
            </a:endParaRPr>
          </a:p>
        </p:txBody>
      </p:sp>
      <p:sp>
        <p:nvSpPr>
          <p:cNvPr id="7" name="Text 4"/>
          <p:cNvSpPr/>
          <p:nvPr/>
        </p:nvSpPr>
        <p:spPr>
          <a:xfrm>
            <a:off x="2547491" y="6357938"/>
            <a:ext cx="2985790" cy="1332756"/>
          </a:xfrm>
          <a:prstGeom prst="rect">
            <a:avLst/>
          </a:prstGeom>
          <a:noFill/>
          <a:ln/>
        </p:spPr>
        <p:txBody>
          <a:bodyPr wrap="squar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Wide variety of global flavors from local eateries.</a:t>
            </a:r>
            <a:endParaRPr lang="en-US" sz="2400"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5949851" y="3131046"/>
            <a:ext cx="2985790" cy="1845320"/>
          </a:xfrm>
          <a:prstGeom prst="rect">
            <a:avLst/>
          </a:prstGeom>
        </p:spPr>
      </p:pic>
      <p:sp>
        <p:nvSpPr>
          <p:cNvPr id="9" name="Text 5"/>
          <p:cNvSpPr/>
          <p:nvPr/>
        </p:nvSpPr>
        <p:spPr>
          <a:xfrm>
            <a:off x="5949851" y="5323435"/>
            <a:ext cx="2985790" cy="867966"/>
          </a:xfrm>
          <a:prstGeom prst="rect">
            <a:avLst/>
          </a:prstGeom>
          <a:noFill/>
          <a:ln/>
        </p:spPr>
        <p:txBody>
          <a:bodyPr wrap="squar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Mutually Beneficial Relationship</a:t>
            </a:r>
            <a:endParaRPr lang="en-US" sz="2400" b="1" dirty="0">
              <a:latin typeface="Times New Roman" panose="02020603050405020304" pitchFamily="18" charset="0"/>
              <a:cs typeface="Times New Roman" panose="02020603050405020304" pitchFamily="18" charset="0"/>
            </a:endParaRPr>
          </a:p>
        </p:txBody>
      </p:sp>
      <p:sp>
        <p:nvSpPr>
          <p:cNvPr id="10" name="Text 6"/>
          <p:cNvSpPr/>
          <p:nvPr/>
        </p:nvSpPr>
        <p:spPr>
          <a:xfrm>
            <a:off x="5949851" y="6357938"/>
            <a:ext cx="2985790" cy="2221260"/>
          </a:xfrm>
          <a:prstGeom prst="rect">
            <a:avLst/>
          </a:prstGeom>
          <a:noFill/>
          <a:ln/>
        </p:spPr>
        <p:txBody>
          <a:bodyPr wrap="squar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Increased visibility and sales for restaurants, convenient food options for students.</a:t>
            </a:r>
            <a:endParaRPr lang="en-US" sz="2400" dirty="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5"/>
          <a:stretch>
            <a:fillRect/>
          </a:stretch>
        </p:blipFill>
        <p:spPr>
          <a:xfrm>
            <a:off x="9352210" y="3131046"/>
            <a:ext cx="2985790" cy="1845320"/>
          </a:xfrm>
          <a:prstGeom prst="rect">
            <a:avLst/>
          </a:prstGeom>
        </p:spPr>
      </p:pic>
      <p:sp>
        <p:nvSpPr>
          <p:cNvPr id="12" name="Text 7"/>
          <p:cNvSpPr/>
          <p:nvPr/>
        </p:nvSpPr>
        <p:spPr>
          <a:xfrm>
            <a:off x="9352210" y="5323435"/>
            <a:ext cx="2985790" cy="867966"/>
          </a:xfrm>
          <a:prstGeom prst="rect">
            <a:avLst/>
          </a:prstGeom>
          <a:noFill/>
          <a:ln/>
        </p:spPr>
        <p:txBody>
          <a:bodyPr wrap="squar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Seamless Integration</a:t>
            </a:r>
            <a:endParaRPr lang="en-US" sz="2400" b="1" dirty="0">
              <a:latin typeface="Times New Roman" panose="02020603050405020304" pitchFamily="18" charset="0"/>
              <a:cs typeface="Times New Roman" panose="02020603050405020304" pitchFamily="18" charset="0"/>
            </a:endParaRPr>
          </a:p>
        </p:txBody>
      </p:sp>
      <p:sp>
        <p:nvSpPr>
          <p:cNvPr id="13" name="Text 8"/>
          <p:cNvSpPr/>
          <p:nvPr/>
        </p:nvSpPr>
        <p:spPr>
          <a:xfrm>
            <a:off x="9352210" y="6357938"/>
            <a:ext cx="2985790" cy="1332756"/>
          </a:xfrm>
          <a:prstGeom prst="rect">
            <a:avLst/>
          </a:prstGeom>
          <a:noFill/>
          <a:ln/>
        </p:spPr>
        <p:txBody>
          <a:bodyPr wrap="squar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Feature restaurant menus and branding directly in the app.</a:t>
            </a:r>
            <a:endParaRPr lang="en-US" sz="2400" dirty="0">
              <a:latin typeface="Times New Roman" panose="02020603050405020304" pitchFamily="18" charset="0"/>
              <a:cs typeface="Times New Roman" panose="02020603050405020304" pitchFamily="18" charset="0"/>
            </a:endParaRPr>
          </a:p>
        </p:txBody>
      </p:sp>
      <p:pic>
        <p:nvPicPr>
          <p:cNvPr id="14" name="Image 3" descr="preencoded.png"/>
          <p:cNvPicPr>
            <a:picLocks noChangeAspect="1"/>
          </p:cNvPicPr>
          <p:nvPr/>
        </p:nvPicPr>
        <p:blipFill>
          <a:blip r:embed="rId6"/>
          <a:stretch>
            <a:fillRect/>
          </a:stretch>
        </p:blipFill>
        <p:spPr>
          <a:xfrm>
            <a:off x="12754571" y="3131046"/>
            <a:ext cx="2985939" cy="1845320"/>
          </a:xfrm>
          <a:prstGeom prst="rect">
            <a:avLst/>
          </a:prstGeom>
        </p:spPr>
      </p:pic>
      <p:sp>
        <p:nvSpPr>
          <p:cNvPr id="15" name="Text 9"/>
          <p:cNvSpPr/>
          <p:nvPr/>
        </p:nvSpPr>
        <p:spPr>
          <a:xfrm>
            <a:off x="12754571" y="5323435"/>
            <a:ext cx="2985939" cy="867966"/>
          </a:xfrm>
          <a:prstGeom prst="rect">
            <a:avLst/>
          </a:prstGeom>
          <a:noFill/>
          <a:ln/>
        </p:spPr>
        <p:txBody>
          <a:bodyPr wrap="squar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Reliable Delivery Service</a:t>
            </a:r>
            <a:endParaRPr lang="en-US" sz="2400" b="1" dirty="0">
              <a:latin typeface="Times New Roman" panose="02020603050405020304" pitchFamily="18" charset="0"/>
              <a:cs typeface="Times New Roman" panose="02020603050405020304" pitchFamily="18" charset="0"/>
            </a:endParaRPr>
          </a:p>
        </p:txBody>
      </p:sp>
      <p:sp>
        <p:nvSpPr>
          <p:cNvPr id="16" name="Text 10"/>
          <p:cNvSpPr/>
          <p:nvPr/>
        </p:nvSpPr>
        <p:spPr>
          <a:xfrm>
            <a:off x="12754571" y="6357938"/>
            <a:ext cx="2985939" cy="1332756"/>
          </a:xfrm>
          <a:prstGeom prst="rect">
            <a:avLst/>
          </a:prstGeom>
          <a:noFill/>
          <a:ln/>
        </p:spPr>
        <p:txBody>
          <a:bodyPr wrap="squar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Fast, contactless delivery of food from local partners.</a:t>
            </a:r>
            <a:endParaRPr lang="en-US" sz="24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209B1793-D37B-38F1-BD1F-F5BFB75297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2" y="69370"/>
            <a:ext cx="4186238" cy="1340330"/>
          </a:xfrm>
          <a:prstGeom prst="rect">
            <a:avLst/>
          </a:prstGeom>
        </p:spPr>
      </p:pic>
      <p:sp>
        <p:nvSpPr>
          <p:cNvPr id="18" name="Freeform 8">
            <a:extLst>
              <a:ext uri="{FF2B5EF4-FFF2-40B4-BE49-F238E27FC236}">
                <a16:creationId xmlns:a16="http://schemas.microsoft.com/office/drawing/2014/main" id="{6BCAAA16-FB99-3A71-5DAC-A7E254ADC24F}"/>
              </a:ext>
            </a:extLst>
          </p:cNvPr>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sp>
      <p:sp>
        <p:nvSpPr>
          <p:cNvPr id="19" name="Freeform 2">
            <a:extLst>
              <a:ext uri="{FF2B5EF4-FFF2-40B4-BE49-F238E27FC236}">
                <a16:creationId xmlns:a16="http://schemas.microsoft.com/office/drawing/2014/main" id="{B47F8D2D-CEF6-4169-8CA5-EFFD044BD80B}"/>
              </a:ext>
            </a:extLst>
          </p:cNvPr>
          <p:cNvSpPr/>
          <p:nvPr/>
        </p:nvSpPr>
        <p:spPr>
          <a:xfrm rot="-2085749">
            <a:off x="-8925273" y="6581428"/>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10">
              <a:alphaModFix amt="4000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EBF4F3"/>
          </a:solidFill>
          <a:ln/>
        </p:spPr>
      </p:sp>
      <p:sp>
        <p:nvSpPr>
          <p:cNvPr id="3" name="Shape 1"/>
          <p:cNvSpPr/>
          <p:nvPr/>
        </p:nvSpPr>
        <p:spPr>
          <a:xfrm>
            <a:off x="0" y="0"/>
            <a:ext cx="18288000" cy="10287000"/>
          </a:xfrm>
          <a:prstGeom prst="rect">
            <a:avLst/>
          </a:prstGeom>
          <a:solidFill>
            <a:srgbClr val="FFFFFF"/>
          </a:solidFill>
          <a:ln/>
        </p:spPr>
      </p:sp>
      <p:sp>
        <p:nvSpPr>
          <p:cNvPr id="4" name="Text 2"/>
          <p:cNvSpPr/>
          <p:nvPr/>
        </p:nvSpPr>
        <p:spPr>
          <a:xfrm>
            <a:off x="2547491" y="2935785"/>
            <a:ext cx="8984010" cy="867966"/>
          </a:xfrm>
          <a:prstGeom prst="rect">
            <a:avLst/>
          </a:prstGeom>
          <a:noFill/>
          <a:ln/>
        </p:spPr>
        <p:txBody>
          <a:bodyPr wrap="none" rtlCol="0" anchor="t"/>
          <a:lstStyle/>
          <a:p>
            <a:pPr>
              <a:lnSpc>
                <a:spcPts val="6835"/>
              </a:lnSpc>
            </a:pPr>
            <a:r>
              <a:rPr lang="en-US" sz="5000" b="1" dirty="0">
                <a:solidFill>
                  <a:srgbClr val="272D45"/>
                </a:solidFill>
                <a:latin typeface="Times New Roman" panose="02020603050405020304" pitchFamily="18" charset="0"/>
                <a:ea typeface="Kanit" pitchFamily="34" charset="-122"/>
                <a:cs typeface="Times New Roman" panose="02020603050405020304" pitchFamily="18" charset="0"/>
              </a:rPr>
              <a:t>Loyalty Program and Rewards</a:t>
            </a:r>
            <a:endParaRPr lang="en-US" sz="5000" b="1" dirty="0">
              <a:latin typeface="Times New Roman" panose="02020603050405020304" pitchFamily="18" charset="0"/>
              <a:cs typeface="Times New Roman" panose="02020603050405020304" pitchFamily="18" charset="0"/>
            </a:endParaRPr>
          </a:p>
        </p:txBody>
      </p:sp>
      <p:sp>
        <p:nvSpPr>
          <p:cNvPr id="5" name="Shape 3"/>
          <p:cNvSpPr/>
          <p:nvPr/>
        </p:nvSpPr>
        <p:spPr>
          <a:xfrm>
            <a:off x="2547492" y="4645671"/>
            <a:ext cx="485924" cy="485924"/>
          </a:xfrm>
          <a:prstGeom prst="roundRect">
            <a:avLst>
              <a:gd name="adj" fmla="val 25722"/>
            </a:avLst>
          </a:prstGeom>
          <a:solidFill>
            <a:srgbClr val="DFECE9"/>
          </a:solidFill>
          <a:ln w="7620">
            <a:solidFill>
              <a:srgbClr val="C5D2CF"/>
            </a:solidFill>
            <a:prstDash val="solid"/>
          </a:ln>
        </p:spPr>
      </p:sp>
      <p:sp>
        <p:nvSpPr>
          <p:cNvPr id="6" name="Text 4"/>
          <p:cNvSpPr/>
          <p:nvPr/>
        </p:nvSpPr>
        <p:spPr>
          <a:xfrm>
            <a:off x="3311129" y="4671566"/>
            <a:ext cx="3471863" cy="433983"/>
          </a:xfrm>
          <a:prstGeom prst="rect">
            <a:avLst/>
          </a:prstGeom>
          <a:noFill/>
          <a:ln/>
        </p:spPr>
        <p:txBody>
          <a:bodyPr wrap="non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Earn Points</a:t>
            </a:r>
            <a:endParaRPr lang="en-US" sz="2400" b="1" dirty="0">
              <a:latin typeface="Times New Roman" panose="02020603050405020304" pitchFamily="18" charset="0"/>
              <a:cs typeface="Times New Roman" panose="02020603050405020304" pitchFamily="18" charset="0"/>
            </a:endParaRPr>
          </a:p>
        </p:txBody>
      </p:sp>
      <p:sp>
        <p:nvSpPr>
          <p:cNvPr id="7" name="Text 5"/>
          <p:cNvSpPr/>
          <p:nvPr/>
        </p:nvSpPr>
        <p:spPr>
          <a:xfrm>
            <a:off x="3311129" y="5272087"/>
            <a:ext cx="5694015" cy="444253"/>
          </a:xfrm>
          <a:prstGeom prst="rect">
            <a:avLst/>
          </a:prstGeom>
          <a:noFill/>
          <a:ln/>
        </p:spPr>
        <p:txBody>
          <a:bodyPr wrap="non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Every order earns points towards rewards</a:t>
            </a:r>
            <a:endParaRPr lang="en-US" sz="2400" dirty="0">
              <a:latin typeface="Times New Roman" panose="02020603050405020304" pitchFamily="18" charset="0"/>
              <a:cs typeface="Times New Roman" panose="02020603050405020304" pitchFamily="18" charset="0"/>
            </a:endParaRPr>
          </a:p>
        </p:txBody>
      </p:sp>
      <p:sp>
        <p:nvSpPr>
          <p:cNvPr id="8" name="Shape 6"/>
          <p:cNvSpPr/>
          <p:nvPr/>
        </p:nvSpPr>
        <p:spPr>
          <a:xfrm>
            <a:off x="9282857" y="4645671"/>
            <a:ext cx="485924" cy="485924"/>
          </a:xfrm>
          <a:prstGeom prst="roundRect">
            <a:avLst>
              <a:gd name="adj" fmla="val 25722"/>
            </a:avLst>
          </a:prstGeom>
          <a:solidFill>
            <a:srgbClr val="DFECE9"/>
          </a:solidFill>
          <a:ln w="7620">
            <a:solidFill>
              <a:srgbClr val="C5D2CF"/>
            </a:solidFill>
            <a:prstDash val="solid"/>
          </a:ln>
        </p:spPr>
      </p:sp>
      <p:sp>
        <p:nvSpPr>
          <p:cNvPr id="9" name="Text 7"/>
          <p:cNvSpPr/>
          <p:nvPr/>
        </p:nvSpPr>
        <p:spPr>
          <a:xfrm>
            <a:off x="10046494" y="4671566"/>
            <a:ext cx="3471863" cy="433983"/>
          </a:xfrm>
          <a:prstGeom prst="rect">
            <a:avLst/>
          </a:prstGeom>
          <a:noFill/>
          <a:ln/>
        </p:spPr>
        <p:txBody>
          <a:bodyPr wrap="non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Exclusive Offers</a:t>
            </a:r>
            <a:endParaRPr lang="en-US" sz="2400" b="1" dirty="0">
              <a:latin typeface="Times New Roman" panose="02020603050405020304" pitchFamily="18" charset="0"/>
              <a:cs typeface="Times New Roman" panose="02020603050405020304" pitchFamily="18" charset="0"/>
            </a:endParaRPr>
          </a:p>
        </p:txBody>
      </p:sp>
      <p:sp>
        <p:nvSpPr>
          <p:cNvPr id="10" name="Text 8"/>
          <p:cNvSpPr/>
          <p:nvPr/>
        </p:nvSpPr>
        <p:spPr>
          <a:xfrm>
            <a:off x="10046494" y="5272087"/>
            <a:ext cx="5694015" cy="444253"/>
          </a:xfrm>
          <a:prstGeom prst="rect">
            <a:avLst/>
          </a:prstGeom>
          <a:noFill/>
          <a:ln/>
        </p:spPr>
        <p:txBody>
          <a:bodyPr wrap="non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Access to limited-time deals and discounts</a:t>
            </a:r>
            <a:endParaRPr lang="en-US" sz="2400" dirty="0">
              <a:latin typeface="Times New Roman" panose="02020603050405020304" pitchFamily="18" charset="0"/>
              <a:cs typeface="Times New Roman" panose="02020603050405020304" pitchFamily="18" charset="0"/>
            </a:endParaRPr>
          </a:p>
        </p:txBody>
      </p:sp>
      <p:sp>
        <p:nvSpPr>
          <p:cNvPr id="11" name="Shape 9"/>
          <p:cNvSpPr/>
          <p:nvPr/>
        </p:nvSpPr>
        <p:spPr>
          <a:xfrm>
            <a:off x="2547492" y="6280548"/>
            <a:ext cx="485924" cy="485924"/>
          </a:xfrm>
          <a:prstGeom prst="roundRect">
            <a:avLst>
              <a:gd name="adj" fmla="val 25722"/>
            </a:avLst>
          </a:prstGeom>
          <a:solidFill>
            <a:srgbClr val="DFECE9"/>
          </a:solidFill>
          <a:ln w="7620">
            <a:solidFill>
              <a:srgbClr val="C5D2CF"/>
            </a:solidFill>
            <a:prstDash val="solid"/>
          </a:ln>
        </p:spPr>
      </p:sp>
      <p:sp>
        <p:nvSpPr>
          <p:cNvPr id="12" name="Text 10"/>
          <p:cNvSpPr/>
          <p:nvPr/>
        </p:nvSpPr>
        <p:spPr>
          <a:xfrm>
            <a:off x="3311129" y="6306442"/>
            <a:ext cx="3471863" cy="433983"/>
          </a:xfrm>
          <a:prstGeom prst="rect">
            <a:avLst/>
          </a:prstGeom>
          <a:noFill/>
          <a:ln/>
        </p:spPr>
        <p:txBody>
          <a:bodyPr wrap="non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Birthday Bonus</a:t>
            </a:r>
            <a:endParaRPr lang="en-US" sz="2400" b="1" dirty="0">
              <a:latin typeface="Times New Roman" panose="02020603050405020304" pitchFamily="18" charset="0"/>
              <a:cs typeface="Times New Roman" panose="02020603050405020304" pitchFamily="18" charset="0"/>
            </a:endParaRPr>
          </a:p>
        </p:txBody>
      </p:sp>
      <p:sp>
        <p:nvSpPr>
          <p:cNvPr id="13" name="Text 11"/>
          <p:cNvSpPr/>
          <p:nvPr/>
        </p:nvSpPr>
        <p:spPr>
          <a:xfrm>
            <a:off x="3311129" y="6906965"/>
            <a:ext cx="5694015" cy="444253"/>
          </a:xfrm>
          <a:prstGeom prst="rect">
            <a:avLst/>
          </a:prstGeom>
          <a:noFill/>
          <a:ln/>
        </p:spPr>
        <p:txBody>
          <a:bodyPr wrap="non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Receive a special treat on your birthday</a:t>
            </a:r>
            <a:endParaRPr lang="en-US" sz="2400" dirty="0">
              <a:latin typeface="Times New Roman" panose="02020603050405020304" pitchFamily="18" charset="0"/>
              <a:cs typeface="Times New Roman" panose="02020603050405020304" pitchFamily="18" charset="0"/>
            </a:endParaRPr>
          </a:p>
        </p:txBody>
      </p:sp>
      <p:sp>
        <p:nvSpPr>
          <p:cNvPr id="14" name="Shape 12"/>
          <p:cNvSpPr/>
          <p:nvPr/>
        </p:nvSpPr>
        <p:spPr>
          <a:xfrm>
            <a:off x="9282857" y="6280548"/>
            <a:ext cx="485924" cy="485924"/>
          </a:xfrm>
          <a:prstGeom prst="roundRect">
            <a:avLst>
              <a:gd name="adj" fmla="val 25722"/>
            </a:avLst>
          </a:prstGeom>
          <a:solidFill>
            <a:srgbClr val="DFECE9"/>
          </a:solidFill>
          <a:ln w="7620">
            <a:solidFill>
              <a:srgbClr val="C5D2CF"/>
            </a:solidFill>
            <a:prstDash val="solid"/>
          </a:ln>
        </p:spPr>
      </p:sp>
      <p:sp>
        <p:nvSpPr>
          <p:cNvPr id="15" name="Text 13"/>
          <p:cNvSpPr/>
          <p:nvPr/>
        </p:nvSpPr>
        <p:spPr>
          <a:xfrm>
            <a:off x="10046494" y="6306442"/>
            <a:ext cx="3471863" cy="433983"/>
          </a:xfrm>
          <a:prstGeom prst="rect">
            <a:avLst/>
          </a:prstGeom>
          <a:noFill/>
          <a:ln/>
        </p:spPr>
        <p:txBody>
          <a:bodyPr wrap="none" rtlCol="0" anchor="t"/>
          <a:lstStyle/>
          <a:p>
            <a:pPr>
              <a:lnSpc>
                <a:spcPts val="3417"/>
              </a:lnSpc>
            </a:pPr>
            <a:r>
              <a:rPr lang="en-US" sz="2400" b="1" dirty="0">
                <a:solidFill>
                  <a:srgbClr val="2C3249"/>
                </a:solidFill>
                <a:latin typeface="Times New Roman" panose="02020603050405020304" pitchFamily="18" charset="0"/>
                <a:ea typeface="Kanit" pitchFamily="34" charset="-122"/>
                <a:cs typeface="Times New Roman" panose="02020603050405020304" pitchFamily="18" charset="0"/>
              </a:rPr>
              <a:t>Referral Rewards</a:t>
            </a:r>
            <a:endParaRPr lang="en-US" sz="2400" b="1" dirty="0">
              <a:latin typeface="Times New Roman" panose="02020603050405020304" pitchFamily="18" charset="0"/>
              <a:cs typeface="Times New Roman" panose="02020603050405020304" pitchFamily="18" charset="0"/>
            </a:endParaRPr>
          </a:p>
        </p:txBody>
      </p:sp>
      <p:sp>
        <p:nvSpPr>
          <p:cNvPr id="16" name="Text 14"/>
          <p:cNvSpPr/>
          <p:nvPr/>
        </p:nvSpPr>
        <p:spPr>
          <a:xfrm>
            <a:off x="10046494" y="6906965"/>
            <a:ext cx="5694015" cy="444253"/>
          </a:xfrm>
          <a:prstGeom prst="rect">
            <a:avLst/>
          </a:prstGeom>
          <a:noFill/>
          <a:ln/>
        </p:spPr>
        <p:txBody>
          <a:bodyPr wrap="none" rtlCol="0" anchor="t"/>
          <a:lstStyle/>
          <a:p>
            <a:pPr>
              <a:lnSpc>
                <a:spcPts val="3499"/>
              </a:lnSpc>
            </a:pPr>
            <a:r>
              <a:rPr lang="en-US" sz="2400" dirty="0">
                <a:solidFill>
                  <a:srgbClr val="2C3249"/>
                </a:solidFill>
                <a:latin typeface="Times New Roman" panose="02020603050405020304" pitchFamily="18" charset="0"/>
                <a:ea typeface="Martel Sans" pitchFamily="34" charset="-122"/>
                <a:cs typeface="Times New Roman" panose="02020603050405020304" pitchFamily="18" charset="0"/>
              </a:rPr>
              <a:t>Earn bonus points for referring friends</a:t>
            </a:r>
            <a:endParaRPr lang="en-US" sz="2400" dirty="0">
              <a:latin typeface="Times New Roman" panose="02020603050405020304" pitchFamily="18" charset="0"/>
              <a:cs typeface="Times New Roman" panose="02020603050405020304" pitchFamily="18" charset="0"/>
            </a:endParaRPr>
          </a:p>
        </p:txBody>
      </p:sp>
      <p:sp>
        <p:nvSpPr>
          <p:cNvPr id="17" name="Freeform 2">
            <a:extLst>
              <a:ext uri="{FF2B5EF4-FFF2-40B4-BE49-F238E27FC236}">
                <a16:creationId xmlns:a16="http://schemas.microsoft.com/office/drawing/2014/main" id="{6434D24E-DBEF-4BC3-425A-7F4E81FF306D}"/>
              </a:ext>
            </a:extLst>
          </p:cNvPr>
          <p:cNvSpPr/>
          <p:nvPr/>
        </p:nvSpPr>
        <p:spPr>
          <a:xfrm rot="-2085749">
            <a:off x="-8925273" y="6581428"/>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18" name="Freeform 8">
            <a:extLst>
              <a:ext uri="{FF2B5EF4-FFF2-40B4-BE49-F238E27FC236}">
                <a16:creationId xmlns:a16="http://schemas.microsoft.com/office/drawing/2014/main" id="{BE872EE3-9D7D-28C8-98B1-0E34D0E893B9}"/>
              </a:ext>
            </a:extLst>
          </p:cNvPr>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pic>
        <p:nvPicPr>
          <p:cNvPr id="19" name="Picture 18">
            <a:extLst>
              <a:ext uri="{FF2B5EF4-FFF2-40B4-BE49-F238E27FC236}">
                <a16:creationId xmlns:a16="http://schemas.microsoft.com/office/drawing/2014/main" id="{19A69EEA-8DD5-F5ED-EAFC-44628802B1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2" y="69370"/>
            <a:ext cx="4186238" cy="13403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586</Words>
  <Application>Microsoft Office PowerPoint</Application>
  <PresentationFormat>Custom</PresentationFormat>
  <Paragraphs>89</Paragraphs>
  <Slides>12</Slides>
  <Notes>9</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Harshit Raj</cp:lastModifiedBy>
  <cp:revision>2</cp:revision>
  <dcterms:modified xsi:type="dcterms:W3CDTF">2024-04-29T04:52:51Z</dcterms:modified>
</cp:coreProperties>
</file>